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97" r:id="rId6"/>
    <p:sldId id="299" r:id="rId7"/>
    <p:sldId id="261" r:id="rId8"/>
    <p:sldId id="298" r:id="rId9"/>
    <p:sldId id="279" r:id="rId10"/>
    <p:sldId id="276" r:id="rId11"/>
    <p:sldId id="301" r:id="rId12"/>
    <p:sldId id="302" r:id="rId13"/>
    <p:sldId id="293" r:id="rId14"/>
    <p:sldId id="303" r:id="rId15"/>
    <p:sldId id="295" r:id="rId16"/>
    <p:sldId id="304" r:id="rId17"/>
    <p:sldId id="306" r:id="rId18"/>
    <p:sldId id="305"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4AD594-064E-44E5-B8DD-F35FA0CD1F58}">
          <p14:sldIdLst>
            <p14:sldId id="292"/>
            <p14:sldId id="297"/>
            <p14:sldId id="299"/>
            <p14:sldId id="261"/>
            <p14:sldId id="298"/>
            <p14:sldId id="279"/>
            <p14:sldId id="276"/>
            <p14:sldId id="301"/>
            <p14:sldId id="302"/>
            <p14:sldId id="293"/>
          </p14:sldIdLst>
        </p14:section>
        <p14:section name="Untitled Section" id="{F53CB2E7-2C08-48E0-980D-113B1CA7D9C7}">
          <p14:sldIdLst>
            <p14:sldId id="303"/>
            <p14:sldId id="295"/>
            <p14:sldId id="304"/>
            <p14:sldId id="306"/>
            <p14:sldId id="305"/>
            <p14:sldId id="289"/>
          </p14:sldIdLst>
        </p14:section>
      </p14:sectionLst>
    </p:ex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446992"/>
    <a:srgbClr val="AEC2D8"/>
    <a:srgbClr val="98432A"/>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39" autoAdjust="0"/>
  </p:normalViewPr>
  <p:slideViewPr>
    <p:cSldViewPr snapToGrid="0" showGuides="1">
      <p:cViewPr>
        <p:scale>
          <a:sx n="75" d="100"/>
          <a:sy n="75" d="100"/>
        </p:scale>
        <p:origin x="974" y="125"/>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defRPr b="1"/>
          </a:pPr>
          <a:r>
            <a:rPr lang="en-US" dirty="0">
              <a:solidFill>
                <a:schemeClr val="accent2">
                  <a:lumMod val="60000"/>
                  <a:lumOff val="40000"/>
                </a:schemeClr>
              </a:solidFill>
              <a:latin typeface="+mn-lt"/>
            </a:rPr>
            <a:t>1</a:t>
          </a:r>
        </a:p>
      </dgm:t>
    </dgm:pt>
    <dgm:pt modelId="{4E972F7F-4B1B-47AA-A25B-1FFC561F1C76}" type="parTrans" cxnId="{D3D81948-D963-4D1E-AE16-9705EAF510FC}">
      <dgm:prSet/>
      <dgm:spPr/>
      <dgm:t>
        <a:bodyPr/>
        <a:lstStyle/>
        <a:p>
          <a:pPr algn="ctr"/>
          <a:endParaRPr lang="en-US">
            <a:latin typeface="+mn-lt"/>
          </a:endParaRPr>
        </a:p>
      </dgm:t>
    </dgm:pt>
    <dgm:pt modelId="{67361508-930A-4A23-8CFC-BB56DA645C3C}" type="sibTrans" cxnId="{D3D81948-D963-4D1E-AE16-9705EAF510FC}">
      <dgm:prSet/>
      <dgm:spPr/>
      <dgm:t>
        <a:bodyPr/>
        <a:lstStyle/>
        <a:p>
          <a:pPr algn="ctr"/>
          <a:endParaRPr lang="en-US">
            <a:latin typeface="+mn-lt"/>
          </a:endParaRPr>
        </a:p>
      </dgm:t>
    </dgm:pt>
    <dgm:pt modelId="{91969DED-4CB8-4A14-A50B-3F7B848E46B5}">
      <dgm:prSet phldrT="[Text]" phldr="0"/>
      <dgm:spPr/>
      <dgm:t>
        <a:bodyPr/>
        <a:lstStyle/>
        <a:p>
          <a:pPr>
            <a:defRPr b="1"/>
          </a:pPr>
          <a:r>
            <a:rPr lang="en-US" dirty="0">
              <a:solidFill>
                <a:schemeClr val="accent2">
                  <a:lumMod val="60000"/>
                  <a:lumOff val="40000"/>
                </a:schemeClr>
              </a:solidFill>
              <a:latin typeface="+mn-lt"/>
            </a:rPr>
            <a:t>2</a:t>
          </a:r>
        </a:p>
      </dgm:t>
    </dgm:pt>
    <dgm:pt modelId="{441CD73D-85E1-42A6-BCF8-362A3247E2F3}" type="parTrans" cxnId="{537F2ED0-8BD0-4AD5-B60D-89B660EDA1AC}">
      <dgm:prSet/>
      <dgm:spPr/>
      <dgm:t>
        <a:bodyPr/>
        <a:lstStyle/>
        <a:p>
          <a:pPr algn="ctr"/>
          <a:endParaRPr lang="en-US">
            <a:latin typeface="+mn-lt"/>
          </a:endParaRPr>
        </a:p>
      </dgm:t>
    </dgm:pt>
    <dgm:pt modelId="{81CA8AA2-C0C3-4381-BA8B-413EDD578B83}" type="sibTrans" cxnId="{537F2ED0-8BD0-4AD5-B60D-89B660EDA1AC}">
      <dgm:prSet/>
      <dgm:spPr/>
      <dgm:t>
        <a:bodyPr/>
        <a:lstStyle/>
        <a:p>
          <a:pPr algn="ctr"/>
          <a:endParaRPr lang="en-US">
            <a:latin typeface="+mn-lt"/>
          </a:endParaRPr>
        </a:p>
      </dgm:t>
    </dgm:pt>
    <dgm:pt modelId="{8A04F340-E8E1-4146-9905-E7ADCAEAABD7}">
      <dgm:prSet phldrT="[Text]" phldr="0" custT="1"/>
      <dgm:spPr/>
      <dgm:t>
        <a:bodyPr/>
        <a:lstStyle/>
        <a:p>
          <a:r>
            <a:rPr lang="en-US" sz="1800" dirty="0">
              <a:latin typeface="+mn-lt"/>
            </a:rPr>
            <a:t>          </a:t>
          </a:r>
          <a:r>
            <a:rPr lang="en-US" sz="2000" dirty="0">
              <a:latin typeface="+mn-lt"/>
            </a:rPr>
            <a:t>Job</a:t>
          </a:r>
          <a:r>
            <a:rPr lang="en-US" sz="1800" dirty="0">
              <a:latin typeface="+mn-lt"/>
            </a:rPr>
            <a:t> </a:t>
          </a:r>
          <a:r>
            <a:rPr lang="en-US" sz="2000" dirty="0">
              <a:latin typeface="+mn-lt"/>
            </a:rPr>
            <a:t>seekers</a:t>
          </a:r>
        </a:p>
      </dgm:t>
    </dgm:pt>
    <dgm:pt modelId="{4EBD5EC2-45ED-4ED6-8376-97D155A911AE}" type="parTrans" cxnId="{E636BFFB-0404-4D4B-B3F0-C64FDFD9DDEF}">
      <dgm:prSet/>
      <dgm:spPr/>
      <dgm:t>
        <a:bodyPr/>
        <a:lstStyle/>
        <a:p>
          <a:pPr algn="ctr"/>
          <a:endParaRPr lang="en-US">
            <a:latin typeface="+mn-lt"/>
          </a:endParaRPr>
        </a:p>
      </dgm:t>
    </dgm:pt>
    <dgm:pt modelId="{F9CD2A04-6A34-4104-A971-391788B88F55}" type="sibTrans" cxnId="{E636BFFB-0404-4D4B-B3F0-C64FDFD9DDEF}">
      <dgm:prSet/>
      <dgm:spPr/>
      <dgm:t>
        <a:bodyPr/>
        <a:lstStyle/>
        <a:p>
          <a:pPr algn="ctr"/>
          <a:endParaRPr lang="en-US">
            <a:latin typeface="+mn-lt"/>
          </a:endParaRPr>
        </a:p>
      </dgm:t>
    </dgm:pt>
    <dgm:pt modelId="{2BE415B7-7185-4956-8487-237B40BC0EE5}">
      <dgm:prSet phldrT="[Text]" phldr="0" custT="1"/>
      <dgm:spPr/>
      <dgm:t>
        <a:bodyPr/>
        <a:lstStyle/>
        <a:p>
          <a:r>
            <a:rPr lang="en-US" sz="1800" dirty="0">
              <a:latin typeface="+mn-lt"/>
            </a:rPr>
            <a:t>          </a:t>
          </a:r>
          <a:r>
            <a:rPr lang="en-US" sz="2000" dirty="0">
              <a:latin typeface="+mn-lt"/>
            </a:rPr>
            <a:t>Professionals</a:t>
          </a:r>
        </a:p>
      </dgm:t>
    </dgm:pt>
    <dgm:pt modelId="{A38E847E-0D1D-4F40-9A71-4D5999ADE08B}" type="parTrans" cxnId="{CB32A309-9CA9-4554-941D-519A91A9E733}">
      <dgm:prSet/>
      <dgm:spPr/>
      <dgm:t>
        <a:bodyPr/>
        <a:lstStyle/>
        <a:p>
          <a:pPr algn="ctr"/>
          <a:endParaRPr lang="en-US">
            <a:latin typeface="+mn-lt"/>
          </a:endParaRPr>
        </a:p>
      </dgm:t>
    </dgm:pt>
    <dgm:pt modelId="{F0D1C61C-E3F2-49BA-A2D8-C04A81308E5D}" type="sibTrans" cxnId="{CB32A309-9CA9-4554-941D-519A91A9E733}">
      <dgm:prSet/>
      <dgm:spPr/>
      <dgm:t>
        <a:bodyPr/>
        <a:lstStyle/>
        <a:p>
          <a:pPr algn="ctr"/>
          <a:endParaRPr lang="en-US">
            <a:latin typeface="+mn-lt"/>
          </a:endParaRPr>
        </a:p>
      </dgm:t>
    </dgm:pt>
    <dgm:pt modelId="{BFABA2BD-BD72-4DD0-A0DB-86375AF09BD8}">
      <dgm:prSet custT="1"/>
      <dgm:spPr/>
      <dgm:t>
        <a:bodyPr/>
        <a:lstStyle/>
        <a:p>
          <a:r>
            <a:rPr lang="en-IN" sz="2000" dirty="0"/>
            <a:t>          Students</a:t>
          </a:r>
        </a:p>
      </dgm:t>
    </dgm:pt>
    <dgm:pt modelId="{0AEA637E-0B5C-4BB5-980C-72A9E66CAE62}" type="parTrans" cxnId="{42072667-4CF4-42DB-96A5-8035DC027142}">
      <dgm:prSet/>
      <dgm:spPr/>
      <dgm:t>
        <a:bodyPr/>
        <a:lstStyle/>
        <a:p>
          <a:endParaRPr lang="en-IN"/>
        </a:p>
      </dgm:t>
    </dgm:pt>
    <dgm:pt modelId="{913B5864-363B-47BF-BEF0-93B6B3F121C9}" type="sibTrans" cxnId="{42072667-4CF4-42DB-96A5-8035DC027142}">
      <dgm:prSet/>
      <dgm:spPr/>
      <dgm:t>
        <a:bodyPr/>
        <a:lstStyle/>
        <a:p>
          <a:endParaRPr lang="en-IN"/>
        </a:p>
      </dgm:t>
    </dgm:pt>
    <dgm:pt modelId="{D2FE027B-4161-41E1-B4D4-02AECB2E3FA0}">
      <dgm:prSet phldrT="[Text]" phldr="0"/>
      <dgm:spPr/>
      <dgm:t>
        <a:bodyPr/>
        <a:lstStyle/>
        <a:p>
          <a:pPr>
            <a:defRPr b="1"/>
          </a:pPr>
          <a:r>
            <a:rPr lang="en-US" dirty="0">
              <a:solidFill>
                <a:schemeClr val="accent2">
                  <a:lumMod val="60000"/>
                  <a:lumOff val="40000"/>
                </a:schemeClr>
              </a:solidFill>
              <a:latin typeface="+mn-lt"/>
            </a:rPr>
            <a:t>4</a:t>
          </a:r>
        </a:p>
      </dgm:t>
    </dgm:pt>
    <dgm:pt modelId="{4D59E06B-629C-40B5-96D3-423B7A56C945}" type="sibTrans" cxnId="{4F4F82A2-02F1-492B-96C1-46C070BEFCE3}">
      <dgm:prSet/>
      <dgm:spPr/>
      <dgm:t>
        <a:bodyPr/>
        <a:lstStyle/>
        <a:p>
          <a:pPr algn="ctr"/>
          <a:endParaRPr lang="en-US">
            <a:latin typeface="+mn-lt"/>
          </a:endParaRPr>
        </a:p>
      </dgm:t>
    </dgm:pt>
    <dgm:pt modelId="{88680CFE-3CE0-4842-B3D3-716D3B671238}" type="parTrans" cxnId="{4F4F82A2-02F1-492B-96C1-46C070BEFCE3}">
      <dgm:prSet/>
      <dgm:spPr/>
      <dgm:t>
        <a:bodyPr/>
        <a:lstStyle/>
        <a:p>
          <a:pPr algn="ctr"/>
          <a:endParaRPr lang="en-US">
            <a:latin typeface="+mn-lt"/>
          </a:endParaRPr>
        </a:p>
      </dgm:t>
    </dgm:pt>
    <dgm:pt modelId="{3CC73758-10C1-47F8-AFA7-1A986D4DDD60}">
      <dgm:prSet phldrT="[Text]" phldr="0"/>
      <dgm:spPr/>
      <dgm:t>
        <a:bodyPr/>
        <a:lstStyle/>
        <a:p>
          <a:pPr>
            <a:defRPr b="1"/>
          </a:pPr>
          <a:r>
            <a:rPr lang="en-US" dirty="0">
              <a:solidFill>
                <a:schemeClr val="accent2">
                  <a:lumMod val="60000"/>
                  <a:lumOff val="40000"/>
                </a:schemeClr>
              </a:solidFill>
              <a:latin typeface="+mn-lt"/>
            </a:rPr>
            <a:t>3 </a:t>
          </a:r>
        </a:p>
      </dgm:t>
    </dgm:pt>
    <dgm:pt modelId="{D8170BBA-6035-4773-8431-FEDD687647FF}" type="sibTrans" cxnId="{4A69F85D-5C15-48FD-893A-B3050E1BADEB}">
      <dgm:prSet/>
      <dgm:spPr/>
      <dgm:t>
        <a:bodyPr/>
        <a:lstStyle/>
        <a:p>
          <a:pPr algn="ctr"/>
          <a:endParaRPr lang="en-US">
            <a:latin typeface="+mn-lt"/>
          </a:endParaRPr>
        </a:p>
      </dgm:t>
    </dgm:pt>
    <dgm:pt modelId="{FF6AE4B6-4A2F-49EE-9316-9AF55E77838B}" type="parTrans" cxnId="{4A69F85D-5C15-48FD-893A-B3050E1BADEB}">
      <dgm:prSet/>
      <dgm:spPr/>
      <dgm:t>
        <a:bodyPr/>
        <a:lstStyle/>
        <a:p>
          <a:pPr algn="ctr"/>
          <a:endParaRPr lang="en-US">
            <a:latin typeface="+mn-lt"/>
          </a:endParaRPr>
        </a:p>
      </dgm:t>
    </dgm:pt>
    <dgm:pt modelId="{A3D2A3CD-F3D7-493B-A412-253FE41CA284}">
      <dgm:prSet custT="1"/>
      <dgm:spPr/>
      <dgm:t>
        <a:bodyPr/>
        <a:lstStyle/>
        <a:p>
          <a:r>
            <a:rPr lang="en-IN" sz="1700" dirty="0"/>
            <a:t>           </a:t>
          </a:r>
          <a:r>
            <a:rPr lang="en-IN" sz="2000" dirty="0"/>
            <a:t>Freelancers</a:t>
          </a:r>
        </a:p>
      </dgm:t>
    </dgm:pt>
    <dgm:pt modelId="{673B8200-ADCF-4770-8937-A659D85ED5A3}" type="parTrans" cxnId="{192433DD-D5CA-46CD-A538-6C8127FC3023}">
      <dgm:prSet/>
      <dgm:spPr/>
      <dgm:t>
        <a:bodyPr/>
        <a:lstStyle/>
        <a:p>
          <a:endParaRPr lang="en-IN"/>
        </a:p>
      </dgm:t>
    </dgm:pt>
    <dgm:pt modelId="{02F0FF69-D39A-411A-92BE-FC56E91699DB}" type="sibTrans" cxnId="{192433DD-D5CA-46CD-A538-6C8127FC3023}">
      <dgm:prSet/>
      <dgm:spPr/>
      <dgm:t>
        <a:bodyPr/>
        <a:lstStyle/>
        <a:p>
          <a:endParaRPr lang="en-IN"/>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LinFactNeighborX="-82" custLinFactNeighborY="1528"/>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LinFactNeighborX="8985" custLinFactNeighborY="3933"/>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4A69F85D-5C15-48FD-893A-B3050E1BADEB}" srcId="{A66480AC-C0DE-4E5E-9ECD-9AE37E3FCB79}" destId="{3CC73758-10C1-47F8-AFA7-1A986D4DDD60}" srcOrd="2" destOrd="0" parTransId="{FF6AE4B6-4A2F-49EE-9316-9AF55E77838B}" sibTransId="{D8170BBA-6035-4773-8431-FEDD687647FF}"/>
    <dgm:cxn modelId="{42072667-4CF4-42DB-96A5-8035DC027142}" srcId="{A8C03FBB-4A75-4460-AEA6-DEAEB9C61496}" destId="{BFABA2BD-BD72-4DD0-A0DB-86375AF09BD8}" srcOrd="0" destOrd="0" parTransId="{0AEA637E-0B5C-4BB5-980C-72A9E66CAE62}" sibTransId="{913B5864-363B-47BF-BEF0-93B6B3F121C9}"/>
    <dgm:cxn modelId="{D3D81948-D963-4D1E-AE16-9705EAF510FC}" srcId="{A66480AC-C0DE-4E5E-9ECD-9AE37E3FCB79}" destId="{A8C03FBB-4A75-4460-AEA6-DEAEB9C61496}" srcOrd="0" destOrd="0" parTransId="{4E972F7F-4B1B-47AA-A25B-1FFC561F1C76}" sibTransId="{67361508-930A-4A23-8CFC-BB56DA645C3C}"/>
    <dgm:cxn modelId="{3B07B86F-0014-45B6-87B9-599AB1D0A66A}" type="presOf" srcId="{BFABA2BD-BD72-4DD0-A0DB-86375AF09BD8}" destId="{BA29120C-7C6B-4F62-9079-4AD528BC0744}" srcOrd="0" destOrd="0" presId="urn:microsoft.com/office/officeart/2016/7/layout/BasicTimeline"/>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CA6FCFC2-512B-4CDF-8AB8-E505DA069318}" type="presOf" srcId="{A3D2A3CD-F3D7-493B-A412-253FE41CA284}" destId="{E0D48281-565D-47A3-9B6C-576231178549}" srcOrd="0" destOrd="0" presId="urn:microsoft.com/office/officeart/2016/7/layout/BasicTimeline"/>
    <dgm:cxn modelId="{537F2ED0-8BD0-4AD5-B60D-89B660EDA1AC}" srcId="{A66480AC-C0DE-4E5E-9ECD-9AE37E3FCB79}" destId="{91969DED-4CB8-4A14-A50B-3F7B848E46B5}" srcOrd="1" destOrd="0" parTransId="{441CD73D-85E1-42A6-BCF8-362A3247E2F3}" sibTransId="{81CA8AA2-C0C3-4381-BA8B-413EDD578B83}"/>
    <dgm:cxn modelId="{192433DD-D5CA-46CD-A538-6C8127FC3023}" srcId="{3CC73758-10C1-47F8-AFA7-1A986D4DDD60}" destId="{A3D2A3CD-F3D7-493B-A412-253FE41CA284}" srcOrd="0" destOrd="0" parTransId="{673B8200-ADCF-4770-8937-A659D85ED5A3}" sibTransId="{02F0FF69-D39A-411A-92BE-FC56E91699DB}"/>
    <dgm:cxn modelId="{403E30EA-CA23-4A5A-9D22-DF82F93CFF08}" type="presOf" srcId="{A66480AC-C0DE-4E5E-9ECD-9AE37E3FCB79}" destId="{9FFA803F-EA25-49D8-A073-96E9747E345F}"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87537"/>
          <a:ext cx="8348663"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85195" y="2027215"/>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1</a:t>
          </a:r>
        </a:p>
      </dsp:txBody>
      <dsp:txXfrm>
        <a:off x="185195" y="2027215"/>
        <a:ext cx="2679725" cy="426583"/>
      </dsp:txXfrm>
    </dsp:sp>
    <dsp:sp modelId="{BA29120C-7C6B-4F62-9079-4AD528BC0744}">
      <dsp:nvSpPr>
        <dsp:cNvPr id="0" name=""/>
        <dsp:cNvSpPr/>
      </dsp:nvSpPr>
      <dsp:spPr>
        <a:xfrm>
          <a:off x="0" y="496844"/>
          <a:ext cx="3045142" cy="683878"/>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l" defTabSz="889000">
            <a:lnSpc>
              <a:spcPct val="90000"/>
            </a:lnSpc>
            <a:spcBef>
              <a:spcPct val="0"/>
            </a:spcBef>
            <a:spcAft>
              <a:spcPct val="35000"/>
            </a:spcAft>
            <a:buNone/>
          </a:pPr>
          <a:r>
            <a:rPr lang="en-IN" sz="2000" kern="1200" dirty="0"/>
            <a:t>          Students</a:t>
          </a:r>
        </a:p>
      </dsp:txBody>
      <dsp:txXfrm>
        <a:off x="33384" y="530228"/>
        <a:ext cx="2978374" cy="617110"/>
      </dsp:txXfrm>
    </dsp:sp>
    <dsp:sp modelId="{A95DB80B-444A-4D69-B205-3A801BB8524A}">
      <dsp:nvSpPr>
        <dsp:cNvPr id="0" name=""/>
        <dsp:cNvSpPr/>
      </dsp:nvSpPr>
      <dsp:spPr>
        <a:xfrm>
          <a:off x="1525057" y="1170273"/>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951377" y="1321276"/>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2</a:t>
          </a:r>
        </a:p>
      </dsp:txBody>
      <dsp:txXfrm>
        <a:off x="1951377" y="1321276"/>
        <a:ext cx="2679725" cy="426583"/>
      </dsp:txXfrm>
    </dsp:sp>
    <dsp:sp modelId="{FA19A0AA-8B0B-4AA8-A80D-08CFFDD3F112}">
      <dsp:nvSpPr>
        <dsp:cNvPr id="0" name=""/>
        <dsp:cNvSpPr/>
      </dsp:nvSpPr>
      <dsp:spPr>
        <a:xfrm>
          <a:off x="1496744"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768669" y="2604801"/>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n-lt"/>
            </a:rPr>
            <a:t>          </a:t>
          </a:r>
          <a:r>
            <a:rPr lang="en-US" sz="2000" kern="1200" dirty="0">
              <a:latin typeface="+mn-lt"/>
            </a:rPr>
            <a:t>Job</a:t>
          </a:r>
          <a:r>
            <a:rPr lang="en-US" sz="1800" kern="1200" dirty="0">
              <a:latin typeface="+mn-lt"/>
            </a:rPr>
            <a:t> </a:t>
          </a:r>
          <a:r>
            <a:rPr lang="en-US" sz="2000" kern="1200" dirty="0">
              <a:latin typeface="+mn-lt"/>
            </a:rPr>
            <a:t>seekers</a:t>
          </a:r>
        </a:p>
      </dsp:txBody>
      <dsp:txXfrm>
        <a:off x="1800089" y="2636221"/>
        <a:ext cx="2982302" cy="580810"/>
      </dsp:txXfrm>
    </dsp:sp>
    <dsp:sp modelId="{DBD74D6B-057A-432C-9067-BF618C19EB2A}">
      <dsp:nvSpPr>
        <dsp:cNvPr id="0" name=""/>
        <dsp:cNvSpPr/>
      </dsp:nvSpPr>
      <dsp:spPr>
        <a:xfrm>
          <a:off x="3291240" y="1887537"/>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717560" y="2027215"/>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3 </a:t>
          </a:r>
        </a:p>
      </dsp:txBody>
      <dsp:txXfrm>
        <a:off x="3717560" y="2027215"/>
        <a:ext cx="2679725" cy="426583"/>
      </dsp:txXfrm>
    </dsp:sp>
    <dsp:sp modelId="{0F979253-FD39-4920-BFCA-78C564B167EA}">
      <dsp:nvSpPr>
        <dsp:cNvPr id="0" name=""/>
        <dsp:cNvSpPr/>
      </dsp:nvSpPr>
      <dsp:spPr>
        <a:xfrm>
          <a:off x="3262927"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3808457" y="551937"/>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a:lnSpc>
              <a:spcPct val="90000"/>
            </a:lnSpc>
            <a:spcBef>
              <a:spcPct val="0"/>
            </a:spcBef>
            <a:spcAft>
              <a:spcPct val="35000"/>
            </a:spcAft>
            <a:buNone/>
          </a:pPr>
          <a:r>
            <a:rPr lang="en-IN" sz="1700" kern="1200" dirty="0"/>
            <a:t>           </a:t>
          </a:r>
          <a:r>
            <a:rPr lang="en-IN" sz="2000" kern="1200" dirty="0"/>
            <a:t>Freelancers</a:t>
          </a:r>
        </a:p>
      </dsp:txBody>
      <dsp:txXfrm>
        <a:off x="3839877" y="583357"/>
        <a:ext cx="2982302" cy="580810"/>
      </dsp:txXfrm>
    </dsp:sp>
    <dsp:sp modelId="{DCAE8A46-752C-4E82-84CE-E790E1F2918E}">
      <dsp:nvSpPr>
        <dsp:cNvPr id="0" name=""/>
        <dsp:cNvSpPr/>
      </dsp:nvSpPr>
      <dsp:spPr>
        <a:xfrm>
          <a:off x="5057422" y="1170273"/>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5483742" y="1321276"/>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4</a:t>
          </a:r>
        </a:p>
      </dsp:txBody>
      <dsp:txXfrm>
        <a:off x="5483742" y="1321276"/>
        <a:ext cx="2679725" cy="426583"/>
      </dsp:txXfrm>
    </dsp:sp>
    <dsp:sp modelId="{B6459BF8-D2C3-4018-9C28-98667DC203F4}">
      <dsp:nvSpPr>
        <dsp:cNvPr id="0" name=""/>
        <dsp:cNvSpPr/>
      </dsp:nvSpPr>
      <dsp:spPr>
        <a:xfrm>
          <a:off x="5029109"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5301034" y="2604801"/>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n-lt"/>
            </a:rPr>
            <a:t>          </a:t>
          </a:r>
          <a:r>
            <a:rPr lang="en-US" sz="2000" kern="1200" dirty="0">
              <a:latin typeface="+mn-lt"/>
            </a:rPr>
            <a:t>Professionals</a:t>
          </a:r>
        </a:p>
      </dsp:txBody>
      <dsp:txXfrm>
        <a:off x="5332454" y="2636221"/>
        <a:ext cx="2982302" cy="580810"/>
      </dsp:txXfrm>
    </dsp:sp>
    <dsp:sp modelId="{086FB9B1-82B2-4197-8B33-6E7FF94F8D2E}">
      <dsp:nvSpPr>
        <dsp:cNvPr id="0" name=""/>
        <dsp:cNvSpPr/>
      </dsp:nvSpPr>
      <dsp:spPr>
        <a:xfrm>
          <a:off x="6823605" y="1887537"/>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6795292"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8/23/2025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8/23/2025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093800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C1726-27EE-35AF-067E-2CBE67455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134CB-120C-B7FB-643E-99AB0701AA35}"/>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4757663-42C9-D4F6-4A8C-0554B2C2D9AD}"/>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770EBCC-1E3F-6FCD-22A9-21B9E0AA32F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72217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12</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0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820F9CA-E84D-E159-524A-398712EC6AFE}"/>
              </a:ext>
            </a:extLst>
          </p:cNvPr>
          <p:cNvGrpSpPr/>
          <p:nvPr userDrawn="1"/>
        </p:nvGrpSpPr>
        <p:grpSpPr>
          <a:xfrm>
            <a:off x="879765" y="-10376"/>
            <a:ext cx="10794247" cy="1864808"/>
            <a:chOff x="879765" y="-10376"/>
            <a:chExt cx="10794247" cy="1864808"/>
          </a:xfrm>
        </p:grpSpPr>
        <p:sp>
          <p:nvSpPr>
            <p:cNvPr id="12" name="Freeform: Shape 12">
              <a:extLst>
                <a:ext uri="{FF2B5EF4-FFF2-40B4-BE49-F238E27FC236}">
                  <a16:creationId xmlns:a16="http://schemas.microsoft.com/office/drawing/2014/main" id="{7674207A-3643-0D40-E3B5-F11FCACBAA74}"/>
                </a:ext>
              </a:extLst>
            </p:cNvPr>
            <p:cNvSpPr/>
            <p:nvPr/>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Shape 12">
              <a:extLst>
                <a:ext uri="{FF2B5EF4-FFF2-40B4-BE49-F238E27FC236}">
                  <a16:creationId xmlns:a16="http://schemas.microsoft.com/office/drawing/2014/main" id="{9619B847-88FE-63C2-96AC-161C08F5934F}"/>
                </a:ext>
              </a:extLst>
            </p:cNvPr>
            <p:cNvSpPr/>
            <p:nvPr/>
          </p:nvSpPr>
          <p:spPr>
            <a:xfrm>
              <a:off x="5985740" y="345168"/>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8" name="Freeform 6">
              <a:extLst>
                <a:ext uri="{FF2B5EF4-FFF2-40B4-BE49-F238E27FC236}">
                  <a16:creationId xmlns:a16="http://schemas.microsoft.com/office/drawing/2014/main" id="{228172F9-6711-D31B-2F7B-A4ECDEAB360C}"/>
                </a:ext>
              </a:extLst>
            </p:cNvPr>
            <p:cNvSpPr/>
            <p:nvPr/>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1732E38F-F657-48F0-5783-63C7EDB52F87}"/>
                </a:ext>
              </a:extLst>
            </p:cNvPr>
            <p:cNvSpPr/>
            <p:nvPr/>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601F8F38-CEFA-8374-19C9-69BA4F7D10DF}"/>
                </a:ext>
              </a:extLst>
            </p:cNvPr>
            <p:cNvSpPr/>
            <p:nvPr/>
          </p:nvSpPr>
          <p:spPr>
            <a:xfrm>
              <a:off x="1610385"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1" name="Freeform 9">
              <a:extLst>
                <a:ext uri="{FF2B5EF4-FFF2-40B4-BE49-F238E27FC236}">
                  <a16:creationId xmlns:a16="http://schemas.microsoft.com/office/drawing/2014/main" id="{0659428E-002A-3B5E-D9E8-A2B206826D40}"/>
                </a:ext>
              </a:extLst>
            </p:cNvPr>
            <p:cNvSpPr/>
            <p:nvPr/>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F3F6BB30-EA63-53B6-1493-0B0220BC1FF8}"/>
                </a:ext>
              </a:extLst>
            </p:cNvPr>
            <p:cNvSpPr/>
            <p:nvPr/>
          </p:nvSpPr>
          <p:spPr>
            <a:xfrm>
              <a:off x="2336512"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3B6E5B6F-28D6-E7F3-B009-0B5623E38F22}"/>
                </a:ext>
              </a:extLst>
            </p:cNvPr>
            <p:cNvSpPr/>
            <p:nvPr/>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4817D92F-B8AA-2300-DC90-9AA1D5E54408}"/>
                </a:ext>
              </a:extLst>
            </p:cNvPr>
            <p:cNvSpPr/>
            <p:nvPr/>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2">
              <a:extLst>
                <a:ext uri="{FF2B5EF4-FFF2-40B4-BE49-F238E27FC236}">
                  <a16:creationId xmlns:a16="http://schemas.microsoft.com/office/drawing/2014/main" id="{F40AC1C2-6632-AEFE-E7DF-2E1BB06D857A}"/>
                </a:ext>
              </a:extLst>
            </p:cNvPr>
            <p:cNvSpPr/>
            <p:nvPr/>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grpSp>
      <p:sp>
        <p:nvSpPr>
          <p:cNvPr id="2" name="Title 1"/>
          <p:cNvSpPr>
            <a:spLocks noGrp="1"/>
          </p:cNvSpPr>
          <p:nvPr>
            <p:ph type="title"/>
          </p:nvPr>
        </p:nvSpPr>
        <p:spPr>
          <a:xfrm>
            <a:off x="914400" y="2487168"/>
            <a:ext cx="4572000" cy="3383280"/>
          </a:xfrm>
        </p:spPr>
        <p:txBody>
          <a:bodyPr anchor="t">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217920" y="2487168"/>
            <a:ext cx="5029200" cy="33832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5378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70" r:id="rId4"/>
    <p:sldLayoutId id="2147483669" r:id="rId5"/>
    <p:sldLayoutId id="2147483655" r:id="rId6"/>
    <p:sldLayoutId id="2147483651" r:id="rId7"/>
    <p:sldLayoutId id="2147483662" r:id="rId8"/>
    <p:sldLayoutId id="2147483653" r:id="rId9"/>
    <p:sldLayoutId id="2147483663" r:id="rId10"/>
    <p:sldLayoutId id="2147483665"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83402" y="1499911"/>
            <a:ext cx="5463204" cy="2282814"/>
          </a:xfrm>
        </p:spPr>
        <p:txBody>
          <a:bodyPr lIns="0" anchor="b" anchorCtr="0"/>
          <a:lstStyle/>
          <a:p>
            <a:r>
              <a:rPr lang="en-US" altLang="zh-CN" dirty="0"/>
              <a:t>Digital Portfolio</a:t>
            </a:r>
            <a:br>
              <a:rPr lang="en-US" altLang="zh-CN" dirty="0"/>
            </a:br>
            <a:r>
              <a:rPr lang="en-US" altLang="zh-CN" dirty="0"/>
              <a:t> </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183402" y="4027037"/>
            <a:ext cx="4912598" cy="2282814"/>
          </a:xfrm>
        </p:spPr>
        <p:txBody>
          <a:bodyPr/>
          <a:lstStyle/>
          <a:p>
            <a:r>
              <a:rPr lang="en-US" sz="1600" b="1" dirty="0">
                <a:latin typeface="+mj-lt"/>
              </a:rPr>
              <a:t>STUDENT NAME  : </a:t>
            </a:r>
            <a:r>
              <a:rPr lang="en-US" sz="1600" dirty="0">
                <a:latin typeface="+mj-lt"/>
              </a:rPr>
              <a:t>VINDHYA LAKSHMI V</a:t>
            </a:r>
          </a:p>
          <a:p>
            <a:r>
              <a:rPr lang="en-US" sz="1600" b="1" dirty="0">
                <a:latin typeface="+mj-lt"/>
              </a:rPr>
              <a:t>REG NO &amp; NMID  : </a:t>
            </a:r>
            <a:r>
              <a:rPr lang="en-US" sz="1600" dirty="0">
                <a:latin typeface="+mj-lt"/>
              </a:rPr>
              <a:t>asbru4w2422k2148</a:t>
            </a:r>
          </a:p>
          <a:p>
            <a:r>
              <a:rPr lang="en-US" sz="1600" b="1" dirty="0">
                <a:latin typeface="+mj-lt"/>
              </a:rPr>
              <a:t>DEPARTMENT      : </a:t>
            </a:r>
            <a:r>
              <a:rPr lang="en-US" sz="1600" dirty="0">
                <a:latin typeface="+mj-lt"/>
              </a:rPr>
              <a:t>BSc COMPUTER SCIENCE</a:t>
            </a:r>
          </a:p>
          <a:p>
            <a:r>
              <a:rPr lang="en-US" sz="1600" b="1" dirty="0">
                <a:latin typeface="+mj-lt"/>
              </a:rPr>
              <a:t>COLLEGE              : </a:t>
            </a:r>
            <a:r>
              <a:rPr lang="en-US" sz="1600" dirty="0">
                <a:latin typeface="+mj-lt"/>
              </a:rPr>
              <a:t>BHARATHIAR UNIVERSITY</a:t>
            </a:r>
          </a:p>
          <a:p>
            <a:endParaRPr lang="en-US" dirty="0"/>
          </a:p>
        </p:txBody>
      </p:sp>
      <p:pic>
        <p:nvPicPr>
          <p:cNvPr id="20" name="Picture Placeholder 19" descr="Two people looking at a laptop at a table">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23" r="23"/>
          <a:stretch/>
        </p:blipFill>
        <p:spPr>
          <a:xfrm>
            <a:off x="6742557" y="821836"/>
            <a:ext cx="4405503" cy="5066346"/>
          </a:xfr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294640" y="-676656"/>
            <a:ext cx="7132320" cy="1773936"/>
          </a:xfrm>
        </p:spPr>
        <p:txBody>
          <a:bodyPr/>
          <a:lstStyle/>
          <a:p>
            <a:r>
              <a:rPr lang="en-US" dirty="0"/>
              <a:t>Portfolio Design and Layout</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idx="1"/>
          </p:nvPr>
        </p:nvSpPr>
        <p:spPr>
          <a:xfrm>
            <a:off x="416560" y="1391920"/>
            <a:ext cx="3942080" cy="5466080"/>
          </a:xfrm>
        </p:spPr>
        <p:txBody>
          <a:bodyPr>
            <a:normAutofit fontScale="85000" lnSpcReduction="10000"/>
          </a:bodyPr>
          <a:lstStyle/>
          <a:p>
            <a:r>
              <a:rPr lang="en-US" dirty="0">
                <a:solidFill>
                  <a:schemeClr val="tx2">
                    <a:lumMod val="50000"/>
                    <a:lumOff val="50000"/>
                  </a:schemeClr>
                </a:solidFill>
              </a:rPr>
              <a:t>SECTION </a:t>
            </a:r>
            <a:r>
              <a:rPr lang="en-US" dirty="0"/>
              <a:t>: </a:t>
            </a:r>
          </a:p>
          <a:p>
            <a:pPr marL="285750" indent="-285750">
              <a:buFont typeface="Wingdings" panose="05000000000000000000" pitchFamily="2" charset="2"/>
              <a:buChar char="Ø"/>
            </a:pPr>
            <a:r>
              <a:rPr lang="en-US" dirty="0"/>
              <a:t>There are five sections included in my project.</a:t>
            </a:r>
          </a:p>
          <a:p>
            <a:r>
              <a:rPr lang="en-US" dirty="0">
                <a:solidFill>
                  <a:schemeClr val="tx2">
                    <a:lumMod val="50000"/>
                    <a:lumOff val="50000"/>
                  </a:schemeClr>
                </a:solidFill>
              </a:rPr>
              <a:t>HOME</a:t>
            </a:r>
            <a:r>
              <a:rPr lang="en-US" dirty="0"/>
              <a:t> :</a:t>
            </a:r>
          </a:p>
          <a:p>
            <a:pPr marL="285750" indent="-285750">
              <a:lnSpc>
                <a:spcPct val="120000"/>
              </a:lnSpc>
              <a:buFont typeface="Wingdings" panose="05000000000000000000" pitchFamily="2" charset="2"/>
              <a:buChar char="Ø"/>
            </a:pPr>
            <a:r>
              <a:rPr lang="en-US" dirty="0"/>
              <a:t>This is my personal portfolio homepage, designed to introduce myself and showcase my skills as a web developer.</a:t>
            </a:r>
          </a:p>
          <a:p>
            <a:pPr marL="285750" indent="-285750">
              <a:lnSpc>
                <a:spcPct val="120000"/>
              </a:lnSpc>
              <a:buFont typeface="Wingdings" panose="05000000000000000000" pitchFamily="2" charset="2"/>
              <a:buChar char="Ø"/>
            </a:pPr>
            <a:r>
              <a:rPr lang="en-US" dirty="0"/>
              <a:t>I have included a set of four social media icons ( Meta, Instagram, Twitter, and LinkedIn ) these are not clickable because I haven’t added the interactive features.</a:t>
            </a:r>
          </a:p>
          <a:p>
            <a:pPr marL="285750" indent="-285750">
              <a:lnSpc>
                <a:spcPct val="120000"/>
              </a:lnSpc>
              <a:buFont typeface="Wingdings" panose="05000000000000000000" pitchFamily="2" charset="2"/>
              <a:buChar char="Ø"/>
            </a:pPr>
            <a:r>
              <a:rPr lang="en-US" dirty="0"/>
              <a:t>The overall design uses a dark, minimalist theme with a bright blue color. This create a professional and modern aesthetic, making the text easy to read and drawing attention to the key elements on the page.</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idx="56"/>
          </p:nvPr>
        </p:nvSpPr>
        <p:spPr>
          <a:xfrm>
            <a:off x="4673600" y="1503680"/>
            <a:ext cx="3576320" cy="2621280"/>
          </a:xfrm>
        </p:spPr>
        <p:txBody>
          <a:bodyPr>
            <a:normAutofit/>
          </a:bodyPr>
          <a:lstStyle/>
          <a:p>
            <a:r>
              <a:rPr lang="en-US" dirty="0">
                <a:solidFill>
                  <a:schemeClr val="tx2">
                    <a:lumMod val="50000"/>
                    <a:lumOff val="50000"/>
                  </a:schemeClr>
                </a:solidFill>
              </a:rPr>
              <a:t>SERVICES </a:t>
            </a:r>
            <a:r>
              <a:rPr lang="en-US" dirty="0"/>
              <a:t>: </a:t>
            </a:r>
          </a:p>
          <a:p>
            <a:pPr marL="285750" indent="-285750">
              <a:lnSpc>
                <a:spcPct val="100000"/>
              </a:lnSpc>
              <a:buFont typeface="Wingdings" panose="05000000000000000000" pitchFamily="2" charset="2"/>
              <a:buChar char="Ø"/>
            </a:pPr>
            <a:r>
              <a:rPr lang="en-US" sz="1500" dirty="0"/>
              <a:t>This page is dedicated to outlining the professional services I offer as a web developer. The goal is to clearly present my expertise and help potential clients understand how I can meet their needs. </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2222DE72-77CB-CB24-A4D1-2FAC47307AC9}"/>
              </a:ext>
            </a:extLst>
          </p:cNvPr>
          <p:cNvSpPr>
            <a:spLocks noGrp="1"/>
          </p:cNvSpPr>
          <p:nvPr>
            <p:ph type="sldNum" sz="quarter" idx="55"/>
          </p:nvPr>
        </p:nvSpPr>
        <p:spPr/>
        <p:txBody>
          <a:bodyPr/>
          <a:lstStyle/>
          <a:p>
            <a:fld id="{47FEACEE-25B4-4A2D-B147-27296E36371D}" type="slidenum">
              <a:rPr lang="en-US" altLang="zh-CN" noProof="0" smtClean="0"/>
              <a:pPr/>
              <a:t>10</a:t>
            </a:fld>
            <a:endParaRPr lang="en-US" altLang="zh-CN" noProof="0" dirty="0"/>
          </a:p>
        </p:txBody>
      </p:sp>
    </p:spTree>
    <p:extLst>
      <p:ext uri="{BB962C8B-B14F-4D97-AF65-F5344CB8AC3E}">
        <p14:creationId xmlns:p14="http://schemas.microsoft.com/office/powerpoint/2010/main" val="4182148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6162C-96B1-DB04-4625-5C712DBD8B05}"/>
            </a:ext>
          </a:extLst>
        </p:cNvPr>
        <p:cNvGrpSpPr/>
        <p:nvPr/>
      </p:nvGrpSpPr>
      <p:grpSpPr>
        <a:xfrm>
          <a:off x="0" y="0"/>
          <a:ext cx="0" cy="0"/>
          <a:chOff x="0" y="0"/>
          <a:chExt cx="0" cy="0"/>
        </a:xfrm>
      </p:grpSpPr>
      <p:sp>
        <p:nvSpPr>
          <p:cNvPr id="60" name="Title 59">
            <a:extLst>
              <a:ext uri="{FF2B5EF4-FFF2-40B4-BE49-F238E27FC236}">
                <a16:creationId xmlns:a16="http://schemas.microsoft.com/office/drawing/2014/main" id="{64DAD770-6684-9486-4658-8B9F3CFD28FF}"/>
              </a:ext>
            </a:extLst>
          </p:cNvPr>
          <p:cNvSpPr>
            <a:spLocks noGrp="1"/>
          </p:cNvSpPr>
          <p:nvPr>
            <p:ph type="title"/>
          </p:nvPr>
        </p:nvSpPr>
        <p:spPr>
          <a:xfrm>
            <a:off x="762000" y="276984"/>
            <a:ext cx="7132320" cy="707136"/>
          </a:xfrm>
        </p:spPr>
        <p:txBody>
          <a:bodyPr/>
          <a:lstStyle/>
          <a:p>
            <a:r>
              <a:rPr lang="en-US" dirty="0"/>
              <a:t>Portfolio Design and Layout</a:t>
            </a:r>
          </a:p>
        </p:txBody>
      </p:sp>
      <p:sp>
        <p:nvSpPr>
          <p:cNvPr id="43" name="Text Placeholder 42">
            <a:extLst>
              <a:ext uri="{FF2B5EF4-FFF2-40B4-BE49-F238E27FC236}">
                <a16:creationId xmlns:a16="http://schemas.microsoft.com/office/drawing/2014/main" id="{B8181A9D-D5FA-90D7-6BC9-950E872B8F96}"/>
              </a:ext>
            </a:extLst>
          </p:cNvPr>
          <p:cNvSpPr>
            <a:spLocks noGrp="1"/>
          </p:cNvSpPr>
          <p:nvPr>
            <p:ph idx="1"/>
          </p:nvPr>
        </p:nvSpPr>
        <p:spPr>
          <a:xfrm>
            <a:off x="746760" y="1218500"/>
            <a:ext cx="7706360" cy="1524000"/>
          </a:xfrm>
        </p:spPr>
        <p:txBody>
          <a:bodyPr>
            <a:noAutofit/>
          </a:bodyPr>
          <a:lstStyle/>
          <a:p>
            <a:r>
              <a:rPr lang="en-US" sz="1600" dirty="0">
                <a:solidFill>
                  <a:schemeClr val="tx2">
                    <a:lumMod val="50000"/>
                    <a:lumOff val="50000"/>
                  </a:schemeClr>
                </a:solidFill>
              </a:rPr>
              <a:t>SKILLS</a:t>
            </a:r>
            <a:r>
              <a:rPr lang="en-US" sz="1600" dirty="0"/>
              <a:t> : </a:t>
            </a:r>
          </a:p>
          <a:p>
            <a:pPr marL="285750" indent="-285750">
              <a:buFont typeface="Wingdings" panose="05000000000000000000" pitchFamily="2" charset="2"/>
              <a:buChar char="Ø"/>
            </a:pPr>
            <a:r>
              <a:rPr lang="en-US" sz="1600" dirty="0"/>
              <a:t>My expertise lies in HTML, CSS, JavaScript, and React. I build clean, efficient code that powers modern web applications and seamless functionality. I combine this technical foundation with a strong sense of creativity and communication to deliver high-quality web solutions.</a:t>
            </a:r>
          </a:p>
        </p:txBody>
      </p:sp>
      <p:sp>
        <p:nvSpPr>
          <p:cNvPr id="44" name="Text Placeholder 43">
            <a:extLst>
              <a:ext uri="{FF2B5EF4-FFF2-40B4-BE49-F238E27FC236}">
                <a16:creationId xmlns:a16="http://schemas.microsoft.com/office/drawing/2014/main" id="{3F5FDE83-C4B0-E80E-A331-928F99342AD9}"/>
              </a:ext>
            </a:extLst>
          </p:cNvPr>
          <p:cNvSpPr>
            <a:spLocks noGrp="1"/>
          </p:cNvSpPr>
          <p:nvPr>
            <p:ph idx="56"/>
          </p:nvPr>
        </p:nvSpPr>
        <p:spPr>
          <a:xfrm>
            <a:off x="5161280" y="3108260"/>
            <a:ext cx="3291840" cy="3469606"/>
          </a:xfrm>
        </p:spPr>
        <p:txBody>
          <a:bodyPr>
            <a:normAutofit lnSpcReduction="10000"/>
          </a:bodyPr>
          <a:lstStyle/>
          <a:p>
            <a:r>
              <a:rPr lang="en-US" sz="1600" dirty="0">
                <a:solidFill>
                  <a:schemeClr val="tx2">
                    <a:lumMod val="50000"/>
                    <a:lumOff val="50000"/>
                  </a:schemeClr>
                </a:solidFill>
              </a:rPr>
              <a:t>RESPONSIVE LAYOUT </a:t>
            </a:r>
            <a:r>
              <a:rPr lang="en-US" sz="1600" dirty="0"/>
              <a:t>: </a:t>
            </a:r>
          </a:p>
          <a:p>
            <a:pPr marL="285750" indent="-285750">
              <a:buFont typeface="Wingdings" panose="05000000000000000000" pitchFamily="2" charset="2"/>
              <a:buChar char="Ø"/>
            </a:pPr>
            <a:r>
              <a:rPr lang="en-US" sz="1600" dirty="0"/>
              <a:t>A responsive layout is a web approach that makes a website or application adapt and look good on any screen size, from a large monitor to a small smart phone. </a:t>
            </a:r>
          </a:p>
          <a:p>
            <a:pPr marL="285750" indent="-285750">
              <a:buFont typeface="Wingdings" panose="05000000000000000000" pitchFamily="2" charset="2"/>
              <a:buChar char="Ø"/>
            </a:pPr>
            <a:r>
              <a:rPr lang="en-US" sz="1600" dirty="0"/>
              <a:t>Instead of creating a separate website for each devices, a responsive design uses a flexible grids, images and CSS media queries to automatically resize and rearrange the content.</a:t>
            </a:r>
          </a:p>
        </p:txBody>
      </p:sp>
      <p:sp>
        <p:nvSpPr>
          <p:cNvPr id="2" name="Slide Number Placeholder 1">
            <a:extLst>
              <a:ext uri="{FF2B5EF4-FFF2-40B4-BE49-F238E27FC236}">
                <a16:creationId xmlns:a16="http://schemas.microsoft.com/office/drawing/2014/main" id="{A9FA5CD7-46EA-1D47-ADBC-75FB0CBC88BC}"/>
              </a:ext>
            </a:extLst>
          </p:cNvPr>
          <p:cNvSpPr>
            <a:spLocks noGrp="1"/>
          </p:cNvSpPr>
          <p:nvPr>
            <p:ph type="sldNum" sz="quarter" idx="55"/>
          </p:nvPr>
        </p:nvSpPr>
        <p:spPr/>
        <p:txBody>
          <a:bodyPr/>
          <a:lstStyle/>
          <a:p>
            <a:fld id="{47FEACEE-25B4-4A2D-B147-27296E36371D}" type="slidenum">
              <a:rPr lang="en-US" altLang="zh-CN" noProof="0" smtClean="0"/>
              <a:pPr/>
              <a:t>11</a:t>
            </a:fld>
            <a:endParaRPr lang="en-US" altLang="zh-CN" noProof="0" dirty="0"/>
          </a:p>
        </p:txBody>
      </p:sp>
      <p:sp>
        <p:nvSpPr>
          <p:cNvPr id="11" name="Slide Number Placeholder 13">
            <a:extLst>
              <a:ext uri="{FF2B5EF4-FFF2-40B4-BE49-F238E27FC236}">
                <a16:creationId xmlns:a16="http://schemas.microsoft.com/office/drawing/2014/main" id="{9722C62B-7B64-53B6-A712-A787D9C6D05D}"/>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
        <p:nvSpPr>
          <p:cNvPr id="6" name="TextBox 5">
            <a:extLst>
              <a:ext uri="{FF2B5EF4-FFF2-40B4-BE49-F238E27FC236}">
                <a16:creationId xmlns:a16="http://schemas.microsoft.com/office/drawing/2014/main" id="{FA1CE891-C85E-3E05-D6DB-7B903ADD5498}"/>
              </a:ext>
            </a:extLst>
          </p:cNvPr>
          <p:cNvSpPr txBox="1"/>
          <p:nvPr/>
        </p:nvSpPr>
        <p:spPr>
          <a:xfrm>
            <a:off x="762000" y="2976880"/>
            <a:ext cx="4470400" cy="3600986"/>
          </a:xfrm>
          <a:prstGeom prst="rect">
            <a:avLst/>
          </a:prstGeom>
        </p:spPr>
        <p:txBody>
          <a:bodyPr wrap="square" rtlCol="0">
            <a:spAutoFit/>
          </a:bodyPr>
          <a:lstStyle/>
          <a:p>
            <a:r>
              <a:rPr lang="en-US" sz="1600" dirty="0">
                <a:solidFill>
                  <a:schemeClr val="tx2">
                    <a:lumMod val="50000"/>
                    <a:lumOff val="50000"/>
                  </a:schemeClr>
                </a:solidFill>
              </a:rPr>
              <a:t>CONTACT</a:t>
            </a:r>
            <a:r>
              <a:rPr lang="en-US" dirty="0">
                <a:solidFill>
                  <a:schemeClr val="tx2">
                    <a:lumMod val="50000"/>
                    <a:lumOff val="50000"/>
                  </a:schemeClr>
                </a:solidFill>
              </a:rPr>
              <a:t> </a:t>
            </a:r>
            <a:r>
              <a:rPr lang="en-US" dirty="0">
                <a:solidFill>
                  <a:schemeClr val="bg1"/>
                </a:solidFill>
              </a:rPr>
              <a:t>:</a:t>
            </a:r>
          </a:p>
          <a:p>
            <a:pPr marL="285750" indent="-285750">
              <a:buFont typeface="Wingdings" panose="05000000000000000000" pitchFamily="2" charset="2"/>
              <a:buChar char="Ø"/>
            </a:pPr>
            <a:r>
              <a:rPr lang="en-US" sz="1600" dirty="0">
                <a:solidFill>
                  <a:schemeClr val="bg1"/>
                </a:solidFill>
              </a:rPr>
              <a:t>This page is designed to show how a user could get in touch with me. It displays a standard contact form layout.</a:t>
            </a:r>
          </a:p>
          <a:p>
            <a:endParaRPr lang="en-US" sz="1600" dirty="0">
              <a:solidFill>
                <a:schemeClr val="bg1"/>
              </a:solidFill>
            </a:endParaRPr>
          </a:p>
          <a:p>
            <a:pPr indent="-285750">
              <a:buFont typeface="Arial" panose="020B0604020202020204" pitchFamily="34" charset="0"/>
              <a:buChar char="•"/>
            </a:pPr>
            <a:r>
              <a:rPr lang="en-US" sz="1600" dirty="0">
                <a:solidFill>
                  <a:schemeClr val="bg1"/>
                </a:solidFill>
              </a:rPr>
              <a:t>Full Name</a:t>
            </a:r>
          </a:p>
          <a:p>
            <a:pPr indent="-285750">
              <a:buFont typeface="Arial" panose="020B0604020202020204" pitchFamily="34" charset="0"/>
              <a:buChar char="•"/>
            </a:pPr>
            <a:r>
              <a:rPr lang="en-US" sz="1600" dirty="0">
                <a:solidFill>
                  <a:schemeClr val="bg1"/>
                </a:solidFill>
              </a:rPr>
              <a:t>Email Address</a:t>
            </a:r>
          </a:p>
          <a:p>
            <a:pPr indent="-285750">
              <a:buFont typeface="Arial" panose="020B0604020202020204" pitchFamily="34" charset="0"/>
              <a:buChar char="•"/>
            </a:pPr>
            <a:r>
              <a:rPr lang="en-US" sz="1600" dirty="0">
                <a:solidFill>
                  <a:schemeClr val="bg1"/>
                </a:solidFill>
              </a:rPr>
              <a:t>Mobile No</a:t>
            </a:r>
          </a:p>
          <a:p>
            <a:pPr indent="-285750">
              <a:buFont typeface="Arial" panose="020B0604020202020204" pitchFamily="34" charset="0"/>
              <a:buChar char="•"/>
            </a:pPr>
            <a:r>
              <a:rPr lang="en-US" sz="1600" dirty="0">
                <a:solidFill>
                  <a:schemeClr val="bg1"/>
                </a:solidFill>
              </a:rPr>
              <a:t>Email</a:t>
            </a:r>
          </a:p>
          <a:p>
            <a:pPr indent="-285750">
              <a:buFont typeface="Arial" panose="020B0604020202020204" pitchFamily="34" charset="0"/>
              <a:buChar char="•"/>
            </a:pPr>
            <a:r>
              <a:rPr lang="en-US" sz="1600" dirty="0">
                <a:solidFill>
                  <a:schemeClr val="bg1"/>
                </a:solidFill>
              </a:rPr>
              <a:t>Message box</a:t>
            </a:r>
          </a:p>
          <a:p>
            <a:endParaRPr lang="en-US" sz="1600" dirty="0">
              <a:solidFill>
                <a:schemeClr val="bg1"/>
              </a:solidFill>
            </a:endParaRPr>
          </a:p>
          <a:p>
            <a:pPr marL="285750" indent="-285750">
              <a:buFont typeface="Wingdings" panose="05000000000000000000" pitchFamily="2" charset="2"/>
              <a:buChar char="Ø"/>
            </a:pPr>
            <a:r>
              <a:rPr lang="en-US" sz="1600" dirty="0">
                <a:solidFill>
                  <a:schemeClr val="bg1"/>
                </a:solidFill>
              </a:rPr>
              <a:t>While it is not functional, it’s a critical component of a professional portfolio</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29855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160776" y="209296"/>
            <a:ext cx="7955280" cy="1335024"/>
          </a:xfrm>
        </p:spPr>
        <p:txBody>
          <a:bodyPr anchor="b" anchorCtr="0"/>
          <a:lstStyle/>
          <a:p>
            <a:r>
              <a:rPr lang="en-US" dirty="0"/>
              <a:t>FEATURES AND FUNCTIONALITY</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idx="14"/>
          </p:nvPr>
        </p:nvSpPr>
        <p:spPr>
          <a:xfrm>
            <a:off x="3465576" y="3108960"/>
            <a:ext cx="4572000" cy="3108960"/>
          </a:xfrm>
        </p:spPr>
        <p:txBody>
          <a:bodyPr>
            <a:normAutofit/>
          </a:bodyPr>
          <a:lstStyle/>
          <a:p>
            <a:r>
              <a:rPr lang="en-US" dirty="0"/>
              <a:t>Navigation bars with smooth scrolling.</a:t>
            </a:r>
          </a:p>
          <a:p>
            <a:r>
              <a:rPr lang="en-US" dirty="0"/>
              <a:t>Project showcase with images and details</a:t>
            </a:r>
          </a:p>
          <a:p>
            <a:r>
              <a:rPr lang="en-US" dirty="0"/>
              <a:t>Interactive elements (hover effects, animations).</a:t>
            </a:r>
          </a:p>
          <a:p>
            <a:r>
              <a:rPr lang="en-US" dirty="0"/>
              <a:t>Contact form (with validation).</a:t>
            </a:r>
          </a:p>
          <a:p>
            <a:r>
              <a:rPr lang="en-US" dirty="0"/>
              <a:t>Responsive design for all devices.</a:t>
            </a:r>
          </a:p>
        </p:txBody>
      </p:sp>
      <p:sp>
        <p:nvSpPr>
          <p:cNvPr id="2" name="Slide Number Placeholder 1">
            <a:extLst>
              <a:ext uri="{FF2B5EF4-FFF2-40B4-BE49-F238E27FC236}">
                <a16:creationId xmlns:a16="http://schemas.microsoft.com/office/drawing/2014/main" id="{B2E4D147-B48C-ADE3-3FEF-627D467699A2}"/>
              </a:ext>
            </a:extLst>
          </p:cNvPr>
          <p:cNvSpPr>
            <a:spLocks noGrp="1"/>
          </p:cNvSpPr>
          <p:nvPr>
            <p:ph type="sldNum" sz="quarter" idx="40"/>
          </p:nvPr>
        </p:nvSpPr>
        <p:spPr>
          <a:xfrm>
            <a:off x="11194169" y="6217920"/>
            <a:ext cx="458592" cy="365125"/>
          </a:xfrm>
        </p:spPr>
        <p:txBody>
          <a:bodyPr/>
          <a:lstStyle/>
          <a:p>
            <a:fld id="{47FEACEE-25B4-4A2D-B147-27296E36371D}" type="slidenum">
              <a:rPr lang="en-US" altLang="zh-CN" noProof="0" smtClean="0"/>
              <a:pPr/>
              <a:t>12</a:t>
            </a:fld>
            <a:endParaRPr lang="en-US" altLang="zh-CN" noProof="0" dirty="0"/>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51972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CFAC-1300-79C7-145C-8781A888EC11}"/>
              </a:ext>
            </a:extLst>
          </p:cNvPr>
          <p:cNvSpPr>
            <a:spLocks noGrp="1"/>
          </p:cNvSpPr>
          <p:nvPr>
            <p:ph type="title"/>
          </p:nvPr>
        </p:nvSpPr>
        <p:spPr>
          <a:xfrm>
            <a:off x="406400" y="-1838960"/>
            <a:ext cx="7772400" cy="2946400"/>
          </a:xfrm>
        </p:spPr>
        <p:txBody>
          <a:bodyPr/>
          <a:lstStyle/>
          <a:p>
            <a:r>
              <a:rPr lang="en-IN" dirty="0"/>
              <a:t>RESULTS AND SCREENSHOTS</a:t>
            </a:r>
          </a:p>
        </p:txBody>
      </p:sp>
      <p:pic>
        <p:nvPicPr>
          <p:cNvPr id="7" name="Content Placeholder 6">
            <a:extLst>
              <a:ext uri="{FF2B5EF4-FFF2-40B4-BE49-F238E27FC236}">
                <a16:creationId xmlns:a16="http://schemas.microsoft.com/office/drawing/2014/main" id="{ADF3DE51-4A1A-E906-620A-C23C1F168A13}"/>
              </a:ext>
            </a:extLst>
          </p:cNvPr>
          <p:cNvPicPr>
            <a:picLocks noGrp="1" noChangeAspect="1"/>
          </p:cNvPicPr>
          <p:nvPr>
            <p:ph idx="1"/>
          </p:nvPr>
        </p:nvPicPr>
        <p:blipFill>
          <a:blip r:embed="rId2"/>
          <a:stretch>
            <a:fillRect/>
          </a:stretch>
        </p:blipFill>
        <p:spPr>
          <a:xfrm>
            <a:off x="8462574" y="1874042"/>
            <a:ext cx="3526226" cy="3007835"/>
          </a:xfrm>
        </p:spPr>
      </p:pic>
      <p:pic>
        <p:nvPicPr>
          <p:cNvPr id="9" name="Content Placeholder 8">
            <a:extLst>
              <a:ext uri="{FF2B5EF4-FFF2-40B4-BE49-F238E27FC236}">
                <a16:creationId xmlns:a16="http://schemas.microsoft.com/office/drawing/2014/main" id="{3FB91DE8-1FFF-053D-4109-7DEFA14A7B9C}"/>
              </a:ext>
            </a:extLst>
          </p:cNvPr>
          <p:cNvPicPr>
            <a:picLocks noGrp="1" noChangeAspect="1"/>
          </p:cNvPicPr>
          <p:nvPr>
            <p:ph idx="56"/>
          </p:nvPr>
        </p:nvPicPr>
        <p:blipFill>
          <a:blip r:embed="rId3"/>
          <a:stretch>
            <a:fillRect/>
          </a:stretch>
        </p:blipFill>
        <p:spPr>
          <a:xfrm>
            <a:off x="406400" y="1874043"/>
            <a:ext cx="4011217" cy="4033837"/>
          </a:xfrm>
        </p:spPr>
      </p:pic>
      <p:sp>
        <p:nvSpPr>
          <p:cNvPr id="5" name="Slide Number Placeholder 4">
            <a:extLst>
              <a:ext uri="{FF2B5EF4-FFF2-40B4-BE49-F238E27FC236}">
                <a16:creationId xmlns:a16="http://schemas.microsoft.com/office/drawing/2014/main" id="{20048932-840A-736F-F995-56255D5DAEFA}"/>
              </a:ext>
            </a:extLst>
          </p:cNvPr>
          <p:cNvSpPr>
            <a:spLocks noGrp="1"/>
          </p:cNvSpPr>
          <p:nvPr>
            <p:ph type="sldNum" sz="quarter" idx="55"/>
          </p:nvPr>
        </p:nvSpPr>
        <p:spPr/>
        <p:txBody>
          <a:bodyPr/>
          <a:lstStyle/>
          <a:p>
            <a:fld id="{47FEACEE-25B4-4A2D-B147-27296E36371D}" type="slidenum">
              <a:rPr lang="en-US" altLang="zh-CN" noProof="0" smtClean="0"/>
              <a:pPr/>
              <a:t>13</a:t>
            </a:fld>
            <a:endParaRPr lang="en-US" altLang="zh-CN" noProof="0" dirty="0"/>
          </a:p>
        </p:txBody>
      </p:sp>
      <p:pic>
        <p:nvPicPr>
          <p:cNvPr id="11" name="Picture 10">
            <a:extLst>
              <a:ext uri="{FF2B5EF4-FFF2-40B4-BE49-F238E27FC236}">
                <a16:creationId xmlns:a16="http://schemas.microsoft.com/office/drawing/2014/main" id="{60BCB30F-D886-B668-521B-3C763C9553C7}"/>
              </a:ext>
            </a:extLst>
          </p:cNvPr>
          <p:cNvPicPr>
            <a:picLocks noChangeAspect="1"/>
          </p:cNvPicPr>
          <p:nvPr/>
        </p:nvPicPr>
        <p:blipFill>
          <a:blip r:embed="rId4"/>
          <a:stretch>
            <a:fillRect/>
          </a:stretch>
        </p:blipFill>
        <p:spPr>
          <a:xfrm>
            <a:off x="4582634" y="1874042"/>
            <a:ext cx="3714923" cy="4033837"/>
          </a:xfrm>
          <a:prstGeom prst="rect">
            <a:avLst/>
          </a:prstGeom>
        </p:spPr>
      </p:pic>
      <p:sp>
        <p:nvSpPr>
          <p:cNvPr id="13" name="TextBox 12">
            <a:extLst>
              <a:ext uri="{FF2B5EF4-FFF2-40B4-BE49-F238E27FC236}">
                <a16:creationId xmlns:a16="http://schemas.microsoft.com/office/drawing/2014/main" id="{6CEA1B6D-874E-E779-1F98-8DF6C2C751B8}"/>
              </a:ext>
            </a:extLst>
          </p:cNvPr>
          <p:cNvSpPr txBox="1"/>
          <p:nvPr/>
        </p:nvSpPr>
        <p:spPr>
          <a:xfrm>
            <a:off x="1320800" y="1391920"/>
            <a:ext cx="1940560" cy="375920"/>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CSS</a:t>
            </a:r>
          </a:p>
        </p:txBody>
      </p:sp>
      <p:sp>
        <p:nvSpPr>
          <p:cNvPr id="14" name="TextBox 13">
            <a:extLst>
              <a:ext uri="{FF2B5EF4-FFF2-40B4-BE49-F238E27FC236}">
                <a16:creationId xmlns:a16="http://schemas.microsoft.com/office/drawing/2014/main" id="{64059CAD-C963-0030-C913-DA2C83264B4C}"/>
              </a:ext>
            </a:extLst>
          </p:cNvPr>
          <p:cNvSpPr txBox="1"/>
          <p:nvPr/>
        </p:nvSpPr>
        <p:spPr>
          <a:xfrm>
            <a:off x="4856480" y="1391920"/>
            <a:ext cx="1859280"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HTML</a:t>
            </a:r>
          </a:p>
        </p:txBody>
      </p:sp>
      <p:sp>
        <p:nvSpPr>
          <p:cNvPr id="15" name="TextBox 14">
            <a:extLst>
              <a:ext uri="{FF2B5EF4-FFF2-40B4-BE49-F238E27FC236}">
                <a16:creationId xmlns:a16="http://schemas.microsoft.com/office/drawing/2014/main" id="{2B3E1E9F-446E-F8A6-1214-0E96BF92AFEE}"/>
              </a:ext>
            </a:extLst>
          </p:cNvPr>
          <p:cNvSpPr txBox="1"/>
          <p:nvPr/>
        </p:nvSpPr>
        <p:spPr>
          <a:xfrm>
            <a:off x="9469120" y="1300480"/>
            <a:ext cx="1859280" cy="369332"/>
          </a:xfrm>
          <a:prstGeom prst="rect">
            <a:avLst/>
          </a:prstGeom>
        </p:spPr>
        <p:txBody>
          <a:bodyPr wrap="square" rtlCol="0">
            <a:spAutoFit/>
          </a:bodyPr>
          <a:lstStyle/>
          <a:p>
            <a:pPr marL="0" indent="0" algn="ctr">
              <a:lnSpc>
                <a:spcPct val="100000"/>
              </a:lnSpc>
              <a:spcBef>
                <a:spcPts val="0"/>
              </a:spcBef>
              <a:buFontTx/>
              <a:buNone/>
            </a:pPr>
            <a:r>
              <a:rPr lang="en-IN" sz="1800" dirty="0" err="1">
                <a:solidFill>
                  <a:prstClr val="white"/>
                </a:solidFill>
                <a:latin typeface="Posterama" panose="020B0504020200020000" pitchFamily="34" charset="0"/>
                <a:ea typeface="微软雅黑"/>
                <a:cs typeface="Posterama" panose="020B0504020200020000" pitchFamily="34" charset="0"/>
              </a:rPr>
              <a:t>Javascript</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985194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F267-B333-78A3-B014-0A4D80BCD06B}"/>
              </a:ext>
            </a:extLst>
          </p:cNvPr>
          <p:cNvSpPr>
            <a:spLocks noGrp="1"/>
          </p:cNvSpPr>
          <p:nvPr>
            <p:ph type="title"/>
          </p:nvPr>
        </p:nvSpPr>
        <p:spPr>
          <a:xfrm>
            <a:off x="243839" y="60960"/>
            <a:ext cx="10950329" cy="711200"/>
          </a:xfrm>
        </p:spPr>
        <p:txBody>
          <a:bodyPr/>
          <a:lstStyle/>
          <a:p>
            <a:r>
              <a:rPr lang="en-IN" dirty="0"/>
              <a:t>RESULTS AND SCREENSHOTS (Before CSS)</a:t>
            </a:r>
          </a:p>
        </p:txBody>
      </p:sp>
      <p:pic>
        <p:nvPicPr>
          <p:cNvPr id="9" name="Content Placeholder 8">
            <a:extLst>
              <a:ext uri="{FF2B5EF4-FFF2-40B4-BE49-F238E27FC236}">
                <a16:creationId xmlns:a16="http://schemas.microsoft.com/office/drawing/2014/main" id="{7F49D6CA-B34C-B2B3-605F-EC9433551722}"/>
              </a:ext>
            </a:extLst>
          </p:cNvPr>
          <p:cNvPicPr>
            <a:picLocks noGrp="1" noChangeAspect="1"/>
          </p:cNvPicPr>
          <p:nvPr>
            <p:ph idx="56"/>
          </p:nvPr>
        </p:nvPicPr>
        <p:blipFill>
          <a:blip r:embed="rId2"/>
          <a:stretch>
            <a:fillRect/>
          </a:stretch>
        </p:blipFill>
        <p:spPr>
          <a:xfrm>
            <a:off x="5155143" y="3903453"/>
            <a:ext cx="4637796" cy="2497028"/>
          </a:xfrm>
        </p:spPr>
      </p:pic>
      <p:sp>
        <p:nvSpPr>
          <p:cNvPr id="5" name="Slide Number Placeholder 4">
            <a:extLst>
              <a:ext uri="{FF2B5EF4-FFF2-40B4-BE49-F238E27FC236}">
                <a16:creationId xmlns:a16="http://schemas.microsoft.com/office/drawing/2014/main" id="{00461F35-0D2D-01E7-1721-51880024E45E}"/>
              </a:ext>
            </a:extLst>
          </p:cNvPr>
          <p:cNvSpPr>
            <a:spLocks noGrp="1"/>
          </p:cNvSpPr>
          <p:nvPr>
            <p:ph type="sldNum" sz="quarter" idx="55"/>
          </p:nvPr>
        </p:nvSpPr>
        <p:spPr/>
        <p:txBody>
          <a:bodyPr/>
          <a:lstStyle/>
          <a:p>
            <a:fld id="{47FEACEE-25B4-4A2D-B147-27296E36371D}" type="slidenum">
              <a:rPr lang="en-US" altLang="zh-CN" noProof="0" smtClean="0"/>
              <a:pPr/>
              <a:t>14</a:t>
            </a:fld>
            <a:endParaRPr lang="en-US" altLang="zh-CN" noProof="0" dirty="0"/>
          </a:p>
        </p:txBody>
      </p:sp>
      <p:pic>
        <p:nvPicPr>
          <p:cNvPr id="11" name="Picture 10">
            <a:extLst>
              <a:ext uri="{FF2B5EF4-FFF2-40B4-BE49-F238E27FC236}">
                <a16:creationId xmlns:a16="http://schemas.microsoft.com/office/drawing/2014/main" id="{61DC8BDC-3467-404A-F76A-26D1D3326E78}"/>
              </a:ext>
            </a:extLst>
          </p:cNvPr>
          <p:cNvPicPr>
            <a:picLocks noChangeAspect="1"/>
          </p:cNvPicPr>
          <p:nvPr/>
        </p:nvPicPr>
        <p:blipFill>
          <a:blip r:embed="rId3"/>
          <a:stretch>
            <a:fillRect/>
          </a:stretch>
        </p:blipFill>
        <p:spPr>
          <a:xfrm>
            <a:off x="5155143" y="836903"/>
            <a:ext cx="4637796" cy="2642678"/>
          </a:xfrm>
          <a:prstGeom prst="rect">
            <a:avLst/>
          </a:prstGeom>
        </p:spPr>
      </p:pic>
      <p:pic>
        <p:nvPicPr>
          <p:cNvPr id="13" name="Picture 12">
            <a:extLst>
              <a:ext uri="{FF2B5EF4-FFF2-40B4-BE49-F238E27FC236}">
                <a16:creationId xmlns:a16="http://schemas.microsoft.com/office/drawing/2014/main" id="{623F03F1-1788-A950-F0EB-D6100AB745A8}"/>
              </a:ext>
            </a:extLst>
          </p:cNvPr>
          <p:cNvPicPr>
            <a:picLocks noChangeAspect="1"/>
          </p:cNvPicPr>
          <p:nvPr/>
        </p:nvPicPr>
        <p:blipFill>
          <a:blip r:embed="rId4"/>
          <a:stretch>
            <a:fillRect/>
          </a:stretch>
        </p:blipFill>
        <p:spPr>
          <a:xfrm>
            <a:off x="433057" y="3903453"/>
            <a:ext cx="4376344" cy="2497029"/>
          </a:xfrm>
          <a:prstGeom prst="rect">
            <a:avLst/>
          </a:prstGeom>
        </p:spPr>
      </p:pic>
      <p:pic>
        <p:nvPicPr>
          <p:cNvPr id="15" name="Picture 14">
            <a:extLst>
              <a:ext uri="{FF2B5EF4-FFF2-40B4-BE49-F238E27FC236}">
                <a16:creationId xmlns:a16="http://schemas.microsoft.com/office/drawing/2014/main" id="{3DE41494-9507-8E2A-8C26-9026F755C506}"/>
              </a:ext>
            </a:extLst>
          </p:cNvPr>
          <p:cNvPicPr>
            <a:picLocks noChangeAspect="1"/>
          </p:cNvPicPr>
          <p:nvPr/>
        </p:nvPicPr>
        <p:blipFill>
          <a:blip r:embed="rId5"/>
          <a:stretch>
            <a:fillRect/>
          </a:stretch>
        </p:blipFill>
        <p:spPr>
          <a:xfrm>
            <a:off x="433057" y="836903"/>
            <a:ext cx="4376344" cy="2642678"/>
          </a:xfrm>
          <a:prstGeom prst="rect">
            <a:avLst/>
          </a:prstGeom>
        </p:spPr>
      </p:pic>
    </p:spTree>
    <p:extLst>
      <p:ext uri="{BB962C8B-B14F-4D97-AF65-F5344CB8AC3E}">
        <p14:creationId xmlns:p14="http://schemas.microsoft.com/office/powerpoint/2010/main" val="1149287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DE17-DC43-731C-EA01-6DEBD6A114F5}"/>
              </a:ext>
            </a:extLst>
          </p:cNvPr>
          <p:cNvSpPr>
            <a:spLocks noGrp="1"/>
          </p:cNvSpPr>
          <p:nvPr>
            <p:ph type="title"/>
          </p:nvPr>
        </p:nvSpPr>
        <p:spPr>
          <a:xfrm>
            <a:off x="427280" y="233679"/>
            <a:ext cx="10423600" cy="739873"/>
          </a:xfrm>
        </p:spPr>
        <p:txBody>
          <a:bodyPr>
            <a:normAutofit/>
          </a:bodyPr>
          <a:lstStyle/>
          <a:p>
            <a:r>
              <a:rPr lang="en-IN" dirty="0"/>
              <a:t>RESULTS AND SCREENSHOTS (With CSS &amp; JS)</a:t>
            </a:r>
          </a:p>
        </p:txBody>
      </p:sp>
      <p:pic>
        <p:nvPicPr>
          <p:cNvPr id="7" name="Content Placeholder 6">
            <a:extLst>
              <a:ext uri="{FF2B5EF4-FFF2-40B4-BE49-F238E27FC236}">
                <a16:creationId xmlns:a16="http://schemas.microsoft.com/office/drawing/2014/main" id="{2BD6432F-871C-2520-C989-079884FDF863}"/>
              </a:ext>
            </a:extLst>
          </p:cNvPr>
          <p:cNvPicPr>
            <a:picLocks noGrp="1" noChangeAspect="1"/>
          </p:cNvPicPr>
          <p:nvPr>
            <p:ph idx="1"/>
          </p:nvPr>
        </p:nvPicPr>
        <p:blipFill>
          <a:blip r:embed="rId2"/>
          <a:stretch>
            <a:fillRect/>
          </a:stretch>
        </p:blipFill>
        <p:spPr>
          <a:xfrm>
            <a:off x="9483549" y="1288529"/>
            <a:ext cx="2481104" cy="2181111"/>
          </a:xfrm>
        </p:spPr>
      </p:pic>
      <p:sp>
        <p:nvSpPr>
          <p:cNvPr id="5" name="Slide Number Placeholder 4">
            <a:extLst>
              <a:ext uri="{FF2B5EF4-FFF2-40B4-BE49-F238E27FC236}">
                <a16:creationId xmlns:a16="http://schemas.microsoft.com/office/drawing/2014/main" id="{387C04E7-B3F8-F99F-4079-090844CB2355}"/>
              </a:ext>
            </a:extLst>
          </p:cNvPr>
          <p:cNvSpPr>
            <a:spLocks noGrp="1"/>
          </p:cNvSpPr>
          <p:nvPr>
            <p:ph type="sldNum" sz="quarter" idx="55"/>
          </p:nvPr>
        </p:nvSpPr>
        <p:spPr/>
        <p:txBody>
          <a:bodyPr/>
          <a:lstStyle/>
          <a:p>
            <a:fld id="{47FEACEE-25B4-4A2D-B147-27296E36371D}" type="slidenum">
              <a:rPr lang="en-US" altLang="zh-CN" noProof="0" smtClean="0"/>
              <a:pPr/>
              <a:t>15</a:t>
            </a:fld>
            <a:endParaRPr lang="en-US" altLang="zh-CN" noProof="0" dirty="0"/>
          </a:p>
        </p:txBody>
      </p:sp>
      <p:pic>
        <p:nvPicPr>
          <p:cNvPr id="11" name="Picture 10">
            <a:extLst>
              <a:ext uri="{FF2B5EF4-FFF2-40B4-BE49-F238E27FC236}">
                <a16:creationId xmlns:a16="http://schemas.microsoft.com/office/drawing/2014/main" id="{CFAC531D-E6A9-CE31-454E-891EBE7F358A}"/>
              </a:ext>
            </a:extLst>
          </p:cNvPr>
          <p:cNvPicPr>
            <a:picLocks noChangeAspect="1"/>
          </p:cNvPicPr>
          <p:nvPr/>
        </p:nvPicPr>
        <p:blipFill>
          <a:blip r:embed="rId3"/>
          <a:stretch>
            <a:fillRect/>
          </a:stretch>
        </p:blipFill>
        <p:spPr>
          <a:xfrm>
            <a:off x="4836160" y="3721000"/>
            <a:ext cx="5163119" cy="2212439"/>
          </a:xfrm>
          <a:prstGeom prst="rect">
            <a:avLst/>
          </a:prstGeom>
        </p:spPr>
      </p:pic>
      <p:pic>
        <p:nvPicPr>
          <p:cNvPr id="15" name="Picture 14">
            <a:extLst>
              <a:ext uri="{FF2B5EF4-FFF2-40B4-BE49-F238E27FC236}">
                <a16:creationId xmlns:a16="http://schemas.microsoft.com/office/drawing/2014/main" id="{A1D768DE-988A-A78A-5A26-41FE0242565E}"/>
              </a:ext>
            </a:extLst>
          </p:cNvPr>
          <p:cNvPicPr>
            <a:picLocks noChangeAspect="1"/>
          </p:cNvPicPr>
          <p:nvPr/>
        </p:nvPicPr>
        <p:blipFill>
          <a:blip r:embed="rId4"/>
          <a:stretch>
            <a:fillRect/>
          </a:stretch>
        </p:blipFill>
        <p:spPr>
          <a:xfrm>
            <a:off x="600000" y="3721000"/>
            <a:ext cx="3992320" cy="2212439"/>
          </a:xfrm>
          <a:prstGeom prst="rect">
            <a:avLst/>
          </a:prstGeom>
        </p:spPr>
      </p:pic>
      <p:pic>
        <p:nvPicPr>
          <p:cNvPr id="17" name="Picture 16">
            <a:extLst>
              <a:ext uri="{FF2B5EF4-FFF2-40B4-BE49-F238E27FC236}">
                <a16:creationId xmlns:a16="http://schemas.microsoft.com/office/drawing/2014/main" id="{935F6975-D170-053A-1040-F9EBE7461D59}"/>
              </a:ext>
            </a:extLst>
          </p:cNvPr>
          <p:cNvPicPr>
            <a:picLocks noChangeAspect="1"/>
          </p:cNvPicPr>
          <p:nvPr/>
        </p:nvPicPr>
        <p:blipFill>
          <a:blip r:embed="rId5"/>
          <a:stretch>
            <a:fillRect/>
          </a:stretch>
        </p:blipFill>
        <p:spPr>
          <a:xfrm>
            <a:off x="4836160" y="1288529"/>
            <a:ext cx="4328160" cy="2217926"/>
          </a:xfrm>
          <a:prstGeom prst="rect">
            <a:avLst/>
          </a:prstGeom>
        </p:spPr>
      </p:pic>
      <p:pic>
        <p:nvPicPr>
          <p:cNvPr id="19" name="Picture 18">
            <a:extLst>
              <a:ext uri="{FF2B5EF4-FFF2-40B4-BE49-F238E27FC236}">
                <a16:creationId xmlns:a16="http://schemas.microsoft.com/office/drawing/2014/main" id="{C054216E-DF80-FA28-7EF9-F348CE8D71C6}"/>
              </a:ext>
            </a:extLst>
          </p:cNvPr>
          <p:cNvPicPr>
            <a:picLocks noChangeAspect="1"/>
          </p:cNvPicPr>
          <p:nvPr/>
        </p:nvPicPr>
        <p:blipFill>
          <a:blip r:embed="rId6"/>
          <a:stretch>
            <a:fillRect/>
          </a:stretch>
        </p:blipFill>
        <p:spPr>
          <a:xfrm>
            <a:off x="600000" y="1288529"/>
            <a:ext cx="3992320" cy="2212439"/>
          </a:xfrm>
          <a:prstGeom prst="rect">
            <a:avLst/>
          </a:prstGeom>
        </p:spPr>
      </p:pic>
    </p:spTree>
    <p:extLst>
      <p:ext uri="{BB962C8B-B14F-4D97-AF65-F5344CB8AC3E}">
        <p14:creationId xmlns:p14="http://schemas.microsoft.com/office/powerpoint/2010/main" val="1398664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3398520" y="-1432560"/>
            <a:ext cx="5394960" cy="2418080"/>
          </a:xfrm>
        </p:spPr>
        <p:txBody>
          <a:bodyPr/>
          <a:lstStyle/>
          <a:p>
            <a:r>
              <a:rPr lang="en-US" dirty="0"/>
              <a:t>CONCLUSION</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522720" y="985520"/>
            <a:ext cx="5791200" cy="5130800"/>
          </a:xfrm>
        </p:spPr>
        <p:txBody>
          <a:bodyPr>
            <a:normAutofit fontScale="85000" lnSpcReduction="10000"/>
          </a:bodyPr>
          <a:lstStyle/>
          <a:p>
            <a:r>
              <a:rPr lang="en-US" dirty="0">
                <a:solidFill>
                  <a:schemeClr val="tx2">
                    <a:lumMod val="50000"/>
                    <a:lumOff val="50000"/>
                  </a:schemeClr>
                </a:solidFill>
              </a:rPr>
              <a:t>HIGHLIGHTS</a:t>
            </a:r>
            <a:r>
              <a:rPr lang="en-US" dirty="0"/>
              <a:t> : </a:t>
            </a:r>
          </a:p>
          <a:p>
            <a:r>
              <a:rPr lang="en-US" dirty="0"/>
              <a:t>In this project, I successfully developed a fully responsive and professional portfolio website using modern web technologies.</a:t>
            </a:r>
          </a:p>
          <a:p>
            <a:pPr lvl="0"/>
            <a:r>
              <a:rPr lang="en-US" dirty="0">
                <a:solidFill>
                  <a:schemeClr val="tx2">
                    <a:lumMod val="50000"/>
                    <a:lumOff val="50000"/>
                  </a:schemeClr>
                </a:solidFill>
              </a:rPr>
              <a:t>FINAL SUMMARY </a:t>
            </a:r>
            <a:r>
              <a:rPr lang="en-US" dirty="0"/>
              <a:t>: </a:t>
            </a:r>
          </a:p>
          <a:p>
            <a:pPr lvl="0"/>
            <a:r>
              <a:rPr lang="en-US" dirty="0"/>
              <a:t>This project demonstrates my proficiency in HTML, CSS, JavaScript. By leveraging these skills, I was able to build a scalable and efficient application that showcase my abilities.</a:t>
            </a:r>
          </a:p>
          <a:p>
            <a:pPr lvl="0"/>
            <a:r>
              <a:rPr lang="en-US" dirty="0">
                <a:solidFill>
                  <a:schemeClr val="tx2">
                    <a:lumMod val="50000"/>
                    <a:lumOff val="50000"/>
                  </a:schemeClr>
                </a:solidFill>
              </a:rPr>
              <a:t>BENEFITS TO SOCIETY </a:t>
            </a:r>
            <a:r>
              <a:rPr lang="en-US" dirty="0"/>
              <a:t>:</a:t>
            </a:r>
          </a:p>
          <a:p>
            <a:pPr lvl="0"/>
            <a:r>
              <a:rPr lang="en-US" dirty="0"/>
              <a:t>Many Computer Science graduates, despite having a degree, struggle to land a job because they lack a way to effectively showcase their practical skills. Resumes and transcripts can’t fully demonstrate a candidate’s abilities to code, solve problems, and build projects. So there is a solution , online portfolio website tackles this problem directly by providing a platform where job seekers can visually and interactively present their work. By hosting a collection of projects, case studies, the website allows employer to see a candidate’s capabilities firsthand. This leads to a more merit-based hiring process and helps close the gap between educational achievements and career opportunity.</a:t>
            </a:r>
          </a:p>
          <a:p>
            <a:endParaRPr lang="en-US" dirty="0"/>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A73C-F597-27B7-8F29-D6406DC4DB9A}"/>
              </a:ext>
            </a:extLst>
          </p:cNvPr>
          <p:cNvSpPr>
            <a:spLocks noGrp="1"/>
          </p:cNvSpPr>
          <p:nvPr>
            <p:ph type="title"/>
          </p:nvPr>
        </p:nvSpPr>
        <p:spPr>
          <a:xfrm>
            <a:off x="6076238" y="-615500"/>
            <a:ext cx="5029200" cy="3291840"/>
          </a:xfrm>
        </p:spPr>
        <p:txBody>
          <a:bodyPr lIns="0" anchor="b" anchorCtr="0"/>
          <a:lstStyle/>
          <a:p>
            <a:r>
              <a:rPr lang="en-US" dirty="0"/>
              <a:t>PROJECT TITLE</a:t>
            </a:r>
          </a:p>
        </p:txBody>
      </p:sp>
      <p:sp>
        <p:nvSpPr>
          <p:cNvPr id="3" name="Text Placeholder 2">
            <a:extLst>
              <a:ext uri="{FF2B5EF4-FFF2-40B4-BE49-F238E27FC236}">
                <a16:creationId xmlns:a16="http://schemas.microsoft.com/office/drawing/2014/main" id="{AC190503-C2C6-37F4-4636-9B4A8A3DE4EB}"/>
              </a:ext>
            </a:extLst>
          </p:cNvPr>
          <p:cNvSpPr>
            <a:spLocks noGrp="1"/>
          </p:cNvSpPr>
          <p:nvPr>
            <p:ph type="body" sz="quarter" idx="28"/>
          </p:nvPr>
        </p:nvSpPr>
        <p:spPr>
          <a:xfrm>
            <a:off x="6195110" y="4250487"/>
            <a:ext cx="4910328" cy="1005840"/>
          </a:xfrm>
        </p:spPr>
        <p:txBody>
          <a:bodyPr>
            <a:normAutofit/>
          </a:bodyPr>
          <a:lstStyle/>
          <a:p>
            <a:r>
              <a:rPr lang="en-US" sz="3600" dirty="0"/>
              <a:t>Vindhya’s  Portfolio</a:t>
            </a:r>
          </a:p>
        </p:txBody>
      </p:sp>
    </p:spTree>
    <p:extLst>
      <p:ext uri="{BB962C8B-B14F-4D97-AF65-F5344CB8AC3E}">
        <p14:creationId xmlns:p14="http://schemas.microsoft.com/office/powerpoint/2010/main" val="3530111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914400" y="3429000"/>
            <a:ext cx="4206240" cy="2377440"/>
          </a:xfrm>
        </p:spPr>
        <p:txBody>
          <a:bodyPr anchor="t" anchorCtr="0"/>
          <a:lstStyle/>
          <a:p>
            <a:r>
              <a:rPr lang="en-US" dirty="0"/>
              <a:t>Agenda </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sz="quarter" idx="35"/>
          </p:nvPr>
        </p:nvSpPr>
        <p:spPr>
          <a:xfrm>
            <a:off x="4358480" y="2514600"/>
            <a:ext cx="5778577" cy="4068445"/>
          </a:xfrm>
        </p:spPr>
        <p:txBody>
          <a:bodyPr anchor="t" anchorCtr="0">
            <a:normAutofit fontScale="25000" lnSpcReduction="20000"/>
          </a:bodyPr>
          <a:lstStyle/>
          <a:p>
            <a:pPr marL="457200" indent="-457200">
              <a:buFont typeface="+mj-lt"/>
              <a:buAutoNum type="arabicPeriod"/>
            </a:pPr>
            <a:endParaRPr lang="en-US" dirty="0"/>
          </a:p>
          <a:p>
            <a:pPr marL="384048" lvl="1" indent="0">
              <a:buNone/>
            </a:pPr>
            <a:r>
              <a:rPr lang="en-US" sz="7200" dirty="0"/>
              <a:t>1. Problem Statement</a:t>
            </a:r>
          </a:p>
          <a:p>
            <a:pPr marL="384048" lvl="1" indent="0">
              <a:buNone/>
            </a:pPr>
            <a:r>
              <a:rPr lang="en-US" sz="7200" dirty="0"/>
              <a:t>2. Project Overview</a:t>
            </a:r>
          </a:p>
          <a:p>
            <a:pPr marL="384048" lvl="1" indent="0">
              <a:buNone/>
            </a:pPr>
            <a:r>
              <a:rPr lang="en-US" sz="7200" dirty="0"/>
              <a:t>3. End Users</a:t>
            </a:r>
          </a:p>
          <a:p>
            <a:pPr marL="384048" lvl="1" indent="0">
              <a:buNone/>
            </a:pPr>
            <a:r>
              <a:rPr lang="en-US" sz="7200" dirty="0"/>
              <a:t>4. Tools and Technologies</a:t>
            </a:r>
          </a:p>
          <a:p>
            <a:pPr marL="384048" lvl="1" indent="0">
              <a:buNone/>
            </a:pPr>
            <a:r>
              <a:rPr lang="en-US" sz="7200" dirty="0"/>
              <a:t>5. Portfolio design and Layout</a:t>
            </a:r>
          </a:p>
          <a:p>
            <a:pPr marL="384048" lvl="1" indent="0">
              <a:buNone/>
            </a:pPr>
            <a:r>
              <a:rPr lang="en-US" sz="7200" dirty="0"/>
              <a:t>6. Features and functionality</a:t>
            </a:r>
          </a:p>
          <a:p>
            <a:pPr marL="384048" lvl="1" indent="0">
              <a:buNone/>
            </a:pPr>
            <a:r>
              <a:rPr lang="en-US" sz="7200" dirty="0"/>
              <a:t>7. Results and Screenshots</a:t>
            </a:r>
          </a:p>
          <a:p>
            <a:pPr marL="384048" lvl="1" indent="0">
              <a:buNone/>
            </a:pPr>
            <a:r>
              <a:rPr lang="en-US" sz="7200" dirty="0"/>
              <a:t>8. Conclusion</a:t>
            </a:r>
          </a:p>
          <a:p>
            <a:pPr marL="384048" lvl="1" indent="0">
              <a:buNone/>
            </a:pPr>
            <a:r>
              <a:rPr lang="en-US" sz="7200" dirty="0"/>
              <a:t>9. </a:t>
            </a:r>
            <a:r>
              <a:rPr lang="en-US" sz="7200" dirty="0" err="1"/>
              <a:t>Github</a:t>
            </a:r>
            <a:r>
              <a:rPr lang="en-US" sz="7200" dirty="0"/>
              <a:t> Link</a:t>
            </a:r>
          </a:p>
          <a:p>
            <a:pPr marL="384048" lvl="1" indent="0">
              <a:buNone/>
            </a:pPr>
            <a:endParaRPr lang="en-US" sz="7200" dirty="0"/>
          </a:p>
        </p:txBody>
      </p:sp>
      <p:sp>
        <p:nvSpPr>
          <p:cNvPr id="4" name="Slide Number Placeholder 3">
            <a:extLst>
              <a:ext uri="{FF2B5EF4-FFF2-40B4-BE49-F238E27FC236}">
                <a16:creationId xmlns:a16="http://schemas.microsoft.com/office/drawing/2014/main" id="{5D559569-83D5-A20B-653C-B9D6C8D98164}"/>
              </a:ext>
            </a:extLst>
          </p:cNvPr>
          <p:cNvSpPr>
            <a:spLocks noGrp="1"/>
          </p:cNvSpPr>
          <p:nvPr>
            <p:ph type="sldNum" sz="quarter" idx="34"/>
          </p:nvPr>
        </p:nvSpPr>
        <p:spPr/>
        <p:txBody>
          <a:bodyPr/>
          <a:lstStyle/>
          <a:p>
            <a:fld id="{47FEACEE-25B4-4A2D-B147-27296E36371D}" type="slidenum">
              <a:rPr lang="en-US" altLang="zh-CN" noProof="0" smtClean="0"/>
              <a:pPr/>
              <a:t>3</a:t>
            </a:fld>
            <a:endParaRPr lang="en-US" altLang="zh-CN" noProof="0" dirty="0"/>
          </a:p>
        </p:txBody>
      </p:sp>
    </p:spTree>
    <p:extLst>
      <p:ext uri="{BB962C8B-B14F-4D97-AF65-F5344CB8AC3E}">
        <p14:creationId xmlns:p14="http://schemas.microsoft.com/office/powerpoint/2010/main" val="1485080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14400" y="2487168"/>
            <a:ext cx="4572000" cy="3383280"/>
          </a:xfrm>
          <a:noFill/>
        </p:spPr>
        <p:txBody>
          <a:bodyPr anchor="t" anchorCtr="0">
            <a:noAutofit/>
          </a:bodyPr>
          <a:lstStyle/>
          <a:p>
            <a:r>
              <a:rPr lang="en-US" dirty="0"/>
              <a:t>PROBLEM STATEMENT</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6096000" y="2320020"/>
            <a:ext cx="5029200" cy="3383280"/>
          </a:xfrm>
          <a:noFill/>
        </p:spPr>
        <p:txBody>
          <a:bodyPr>
            <a:normAutofit fontScale="92500" lnSpcReduction="10000"/>
          </a:bodyPr>
          <a:lstStyle/>
          <a:p>
            <a:r>
              <a:rPr lang="en-US" dirty="0"/>
              <a:t>In a competitive job market, a static resume often fails to capture the full scope of a person’s abilities and creative work</a:t>
            </a:r>
          </a:p>
          <a:p>
            <a:r>
              <a:rPr lang="en-US" dirty="0"/>
              <a:t>The digital landscape demands more than just a list of qualifications; it requires a dynamic and comprehensive showcase of one’s professional journey.</a:t>
            </a:r>
          </a:p>
          <a:p>
            <a:r>
              <a:rPr lang="en-US" dirty="0"/>
              <a:t>Many individuals struggle to effectively bridge the gap between their printed credentials and the rich, multimedia work they have produced.</a:t>
            </a:r>
          </a:p>
          <a:p>
            <a:r>
              <a:rPr lang="en-US" dirty="0"/>
              <a:t>This leaves valuable projects and skills overlooked by potential employers and collaborators.</a:t>
            </a:r>
          </a:p>
          <a:p>
            <a:endParaRPr lang="en-US" dirty="0"/>
          </a:p>
        </p:txBody>
      </p:sp>
      <p:sp>
        <p:nvSpPr>
          <p:cNvPr id="4" name="Slide Number Placeholder 3">
            <a:extLst>
              <a:ext uri="{FF2B5EF4-FFF2-40B4-BE49-F238E27FC236}">
                <a16:creationId xmlns:a16="http://schemas.microsoft.com/office/drawing/2014/main" id="{14D4AF3B-CC38-C6F7-1058-2FC5EE48D7F2}"/>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61EC-5F42-6AB8-DF35-480F070288EB}"/>
              </a:ext>
            </a:extLst>
          </p:cNvPr>
          <p:cNvSpPr>
            <a:spLocks noGrp="1"/>
          </p:cNvSpPr>
          <p:nvPr>
            <p:ph type="title"/>
          </p:nvPr>
        </p:nvSpPr>
        <p:spPr>
          <a:xfrm>
            <a:off x="1086465" y="529148"/>
            <a:ext cx="5029200" cy="2743200"/>
          </a:xfrm>
        </p:spPr>
        <p:txBody>
          <a:bodyPr lIns="0" anchor="t" anchorCtr="0"/>
          <a:lstStyle/>
          <a:p>
            <a:r>
              <a:rPr lang="en-US" dirty="0"/>
              <a:t>Project Overview</a:t>
            </a:r>
          </a:p>
        </p:txBody>
      </p:sp>
      <p:sp>
        <p:nvSpPr>
          <p:cNvPr id="3" name="Text Placeholder 2">
            <a:extLst>
              <a:ext uri="{FF2B5EF4-FFF2-40B4-BE49-F238E27FC236}">
                <a16:creationId xmlns:a16="http://schemas.microsoft.com/office/drawing/2014/main" id="{2A399339-FABF-04A2-4090-C38B947B2B8B}"/>
              </a:ext>
            </a:extLst>
          </p:cNvPr>
          <p:cNvSpPr>
            <a:spLocks noGrp="1"/>
          </p:cNvSpPr>
          <p:nvPr>
            <p:ph type="body" sz="quarter" idx="28"/>
          </p:nvPr>
        </p:nvSpPr>
        <p:spPr>
          <a:xfrm>
            <a:off x="1222543" y="4880134"/>
            <a:ext cx="5029200" cy="760288"/>
          </a:xfrm>
        </p:spPr>
        <p:txBody>
          <a:bodyPr anchor="b" anchorCtr="0">
            <a:noAutofit/>
          </a:bodyPr>
          <a:lstStyle/>
          <a:p>
            <a:pPr marL="285750" indent="-285750">
              <a:buFont typeface="Wingdings" panose="05000000000000000000" pitchFamily="2" charset="2"/>
              <a:buChar char="§"/>
            </a:pPr>
            <a:r>
              <a:rPr lang="en-US" sz="1400" dirty="0"/>
              <a:t>This project is a personal portfolio website that I developed to showcase my projects, skills, and professional journey. This site includes sections for my work, resume, and contact information, providing a structured and engaging platform to demonstrate my capabilities in a clear and visual manner.</a:t>
            </a:r>
          </a:p>
          <a:p>
            <a:pPr marL="285750" indent="-285750">
              <a:buFont typeface="Wingdings" panose="05000000000000000000" pitchFamily="2" charset="2"/>
              <a:buChar char="§"/>
            </a:pPr>
            <a:r>
              <a:rPr lang="en-US" sz="1400" dirty="0"/>
              <a:t>My portfolio contains (Home, About me, My services, My skills, Project Contact).</a:t>
            </a:r>
          </a:p>
          <a:p>
            <a:pPr marL="285750" indent="-285750">
              <a:buFont typeface="Wingdings" panose="05000000000000000000" pitchFamily="2" charset="2"/>
              <a:buChar char="§"/>
            </a:pPr>
            <a:r>
              <a:rPr lang="en-US" sz="1400" dirty="0"/>
              <a:t>My portfolio website is a digital platform created to effectively showcase my personal achievements, key projects, and professional skills. It provides a comprehensive and interactive way to present my work to potential employers and collaborators.</a:t>
            </a:r>
          </a:p>
          <a:p>
            <a:endParaRPr lang="en-US" sz="1400" dirty="0"/>
          </a:p>
        </p:txBody>
      </p:sp>
      <p:pic>
        <p:nvPicPr>
          <p:cNvPr id="12" name="Picture Placeholder 11" descr="A person sitting at their deck and a person walking to their desk">
            <a:extLst>
              <a:ext uri="{FF2B5EF4-FFF2-40B4-BE49-F238E27FC236}">
                <a16:creationId xmlns:a16="http://schemas.microsoft.com/office/drawing/2014/main" id="{7372550F-E2C0-2C0B-0ABA-5672CEBF71D0}"/>
              </a:ext>
            </a:extLst>
          </p:cNvPr>
          <p:cNvPicPr>
            <a:picLocks noGrp="1" noChangeAspect="1"/>
          </p:cNvPicPr>
          <p:nvPr>
            <p:ph type="pic" sz="quarter" idx="47"/>
          </p:nvPr>
        </p:nvPicPr>
        <p:blipFill>
          <a:blip r:embed="rId2"/>
          <a:srcRect l="10" r="10"/>
          <a:stretch/>
        </p:blipFill>
        <p:spPr>
          <a:xfrm>
            <a:off x="7493157" y="529148"/>
            <a:ext cx="4248873" cy="4731130"/>
          </a:xfrm>
        </p:spPr>
      </p:pic>
    </p:spTree>
    <p:extLst>
      <p:ext uri="{BB962C8B-B14F-4D97-AF65-F5344CB8AC3E}">
        <p14:creationId xmlns:p14="http://schemas.microsoft.com/office/powerpoint/2010/main" val="273508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914400" y="731520"/>
            <a:ext cx="4663440" cy="1737360"/>
          </a:xfrm>
        </p:spPr>
        <p:txBody>
          <a:bodyPr/>
          <a:lstStyle/>
          <a:p>
            <a:r>
              <a:rPr lang="en-US" dirty="0"/>
              <a:t>Who are the end users?</a:t>
            </a:r>
          </a:p>
        </p:txBody>
      </p:sp>
      <p:sp>
        <p:nvSpPr>
          <p:cNvPr id="10" name="Content Placeholder 9">
            <a:extLst>
              <a:ext uri="{FF2B5EF4-FFF2-40B4-BE49-F238E27FC236}">
                <a16:creationId xmlns:a16="http://schemas.microsoft.com/office/drawing/2014/main" id="{633B199B-AFAF-FCA4-CEA7-D9E73D7079E5}"/>
              </a:ext>
            </a:extLst>
          </p:cNvPr>
          <p:cNvSpPr>
            <a:spLocks noGrp="1"/>
          </p:cNvSpPr>
          <p:nvPr>
            <p:ph idx="1"/>
          </p:nvPr>
        </p:nvSpPr>
        <p:spPr>
          <a:xfrm>
            <a:off x="5852160" y="731520"/>
            <a:ext cx="5486400" cy="1737360"/>
          </a:xfrm>
        </p:spPr>
        <p:txBody>
          <a:bodyPr>
            <a:normAutofit fontScale="77500" lnSpcReduction="20000"/>
          </a:bodyPr>
          <a:lstStyle/>
          <a:p>
            <a:r>
              <a:rPr lang="en-US" dirty="0"/>
              <a:t>Students can showcase their academic projects and skills. </a:t>
            </a:r>
          </a:p>
          <a:p>
            <a:r>
              <a:rPr lang="en-US" dirty="0"/>
              <a:t>Job Seekers can highlight a diverse range of projects and experience for potential employers.</a:t>
            </a:r>
          </a:p>
          <a:p>
            <a:r>
              <a:rPr lang="en-US" dirty="0"/>
              <a:t>Freelancers : To demonstrate their expertise and built credibility with prospective clients.</a:t>
            </a:r>
          </a:p>
          <a:p>
            <a:r>
              <a:rPr lang="en-US" dirty="0"/>
              <a:t>Professionals : To create a dynamic record of their accomplishments and career progressions.</a:t>
            </a:r>
          </a:p>
        </p:txBody>
      </p:sp>
      <p:graphicFrame>
        <p:nvGraphicFramePr>
          <p:cNvPr id="11" name="Table Placeholder 6" descr="A timeline of the product launch">
            <a:extLst>
              <a:ext uri="{FF2B5EF4-FFF2-40B4-BE49-F238E27FC236}">
                <a16:creationId xmlns:a16="http://schemas.microsoft.com/office/drawing/2014/main" id="{A9E2E0E1-AAB8-A475-781D-7E66AD5CFE21}"/>
              </a:ext>
            </a:extLst>
          </p:cNvPr>
          <p:cNvGraphicFramePr>
            <a:graphicFrameLocks noGrp="1"/>
          </p:cNvGraphicFramePr>
          <p:nvPr>
            <p:ph idx="30"/>
            <p:extLst>
              <p:ext uri="{D42A27DB-BD31-4B8C-83A1-F6EECF244321}">
                <p14:modId xmlns:p14="http://schemas.microsoft.com/office/powerpoint/2010/main" val="827150837"/>
              </p:ext>
            </p:extLst>
          </p:nvPr>
        </p:nvGraphicFramePr>
        <p:xfrm>
          <a:off x="914400" y="2341563"/>
          <a:ext cx="8348663" cy="377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BB5C5013-A563-C783-9185-9C847D4B4A46}"/>
              </a:ext>
            </a:extLst>
          </p:cNvPr>
          <p:cNvSpPr>
            <a:spLocks noGrp="1"/>
          </p:cNvSpPr>
          <p:nvPr>
            <p:ph type="sldNum" sz="quarter" idx="29"/>
          </p:nvPr>
        </p:nvSpPr>
        <p:spPr/>
        <p:txBody>
          <a:bodyPr/>
          <a:lstStyle/>
          <a:p>
            <a:fld id="{47FEACEE-25B4-4A2D-B147-27296E36371D}" type="slidenum">
              <a:rPr lang="en-US" altLang="zh-CN" noProof="0" smtClean="0"/>
              <a:pPr/>
              <a:t>6</a:t>
            </a:fld>
            <a:endParaRPr lang="en-US" altLang="zh-CN" noProof="0" dirty="0"/>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796413" y="45720"/>
            <a:ext cx="3931920" cy="2103120"/>
          </a:xfrm>
        </p:spPr>
        <p:txBody>
          <a:bodyPr anchor="b" anchorCtr="0"/>
          <a:lstStyle/>
          <a:p>
            <a:r>
              <a:rPr lang="en-US" dirty="0"/>
              <a:t>Tools and Techniques</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idx="1"/>
          </p:nvPr>
        </p:nvSpPr>
        <p:spPr>
          <a:xfrm>
            <a:off x="914400" y="3108960"/>
            <a:ext cx="3931920" cy="2651760"/>
          </a:xfrm>
        </p:spPr>
        <p:txBody>
          <a:bodyPr>
            <a:normAutofit fontScale="92500" lnSpcReduction="20000"/>
          </a:bodyPr>
          <a:lstStyle/>
          <a:p>
            <a:pPr marL="0" indent="0">
              <a:buNone/>
            </a:pPr>
            <a:r>
              <a:rPr lang="en-US" sz="1600" dirty="0"/>
              <a:t> </a:t>
            </a:r>
            <a:r>
              <a:rPr lang="en-US" sz="2200" dirty="0"/>
              <a:t>HTML :</a:t>
            </a:r>
          </a:p>
          <a:p>
            <a:pPr>
              <a:buFont typeface="Wingdings" panose="05000000000000000000" pitchFamily="2" charset="2"/>
              <a:buChar char="ü"/>
            </a:pPr>
            <a:r>
              <a:rPr lang="en-US" dirty="0"/>
              <a:t>To create the structure and content of the web page. It define elements like headings, paragraphs, links, images, and more. It is the skeleton of a web page.</a:t>
            </a:r>
          </a:p>
          <a:p>
            <a:pPr>
              <a:buFont typeface="Wingdings" panose="05000000000000000000" pitchFamily="2" charset="2"/>
              <a:buChar char="ü"/>
            </a:pPr>
            <a:r>
              <a:rPr lang="en-US" dirty="0"/>
              <a:t>Html uses tags to organize content into a logical hierarchy.</a:t>
            </a:r>
          </a:p>
          <a:p>
            <a:pPr>
              <a:buFont typeface="Wingdings" panose="05000000000000000000" pitchFamily="2" charset="2"/>
              <a:buChar char="ü"/>
            </a:pPr>
            <a:r>
              <a:rPr lang="en-US" dirty="0"/>
              <a:t>Html provides tags like &lt;form&gt;, &lt;input&gt;, &lt;button&gt;.</a:t>
            </a:r>
          </a:p>
          <a:p>
            <a:endParaRPr lang="en-US" dirty="0"/>
          </a:p>
        </p:txBody>
      </p:sp>
      <p:pic>
        <p:nvPicPr>
          <p:cNvPr id="12" name="Picture Placeholder 11" descr="Three people having a discussion at a table">
            <a:extLst>
              <a:ext uri="{FF2B5EF4-FFF2-40B4-BE49-F238E27FC236}">
                <a16:creationId xmlns:a16="http://schemas.microsoft.com/office/drawing/2014/main" id="{8C4B5C6A-45B4-1976-622A-4CEB4E3211BC}"/>
              </a:ext>
            </a:extLst>
          </p:cNvPr>
          <p:cNvPicPr>
            <a:picLocks noGrp="1" noChangeAspect="1"/>
          </p:cNvPicPr>
          <p:nvPr>
            <p:ph type="pic" sz="quarter" idx="54"/>
          </p:nvPr>
        </p:nvPicPr>
        <p:blipFill rotWithShape="1">
          <a:blip r:embed="rId3">
            <a:extLst>
              <a:ext uri="{BEBA8EAE-BF5A-486C-A8C5-ECC9F3942E4B}">
                <a14:imgProps xmlns:a14="http://schemas.microsoft.com/office/drawing/2010/main">
                  <a14:imgLayer r:embed="rId4">
                    <a14:imgEffect>
                      <a14:colorTemperature colorTemp="7753"/>
                    </a14:imgEffect>
                    <a14:imgEffect>
                      <a14:saturation sat="133000"/>
                    </a14:imgEffect>
                    <a14:imgEffect>
                      <a14:brightnessContrast bright="4000" contrast="3000"/>
                    </a14:imgEffect>
                  </a14:imgLayer>
                </a14:imgProps>
              </a:ext>
            </a:extLst>
          </a:blip>
          <a:srcRect l="18665" r="18665"/>
          <a:stretch/>
        </p:blipFill>
        <p:spPr>
          <a:xfrm>
            <a:off x="5745002" y="0"/>
            <a:ext cx="6446999" cy="6858000"/>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A26B3DA3-995E-263F-F271-D0DCB60A6118}"/>
              </a:ext>
            </a:extLst>
          </p:cNvPr>
          <p:cNvSpPr>
            <a:spLocks noGrp="1"/>
          </p:cNvSpPr>
          <p:nvPr>
            <p:ph type="sldNum" sz="quarter" idx="53"/>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77554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B577-84E7-6E11-7510-9201D91C5EB3}"/>
              </a:ext>
            </a:extLst>
          </p:cNvPr>
          <p:cNvSpPr>
            <a:spLocks noGrp="1"/>
          </p:cNvSpPr>
          <p:nvPr>
            <p:ph type="title"/>
          </p:nvPr>
        </p:nvSpPr>
        <p:spPr>
          <a:xfrm>
            <a:off x="111760" y="-589280"/>
            <a:ext cx="5659120" cy="2103120"/>
          </a:xfrm>
        </p:spPr>
        <p:txBody>
          <a:bodyPr/>
          <a:lstStyle/>
          <a:p>
            <a:r>
              <a:rPr lang="en-IN" dirty="0"/>
              <a:t>Tools and Technology</a:t>
            </a:r>
          </a:p>
        </p:txBody>
      </p:sp>
      <p:sp>
        <p:nvSpPr>
          <p:cNvPr id="3" name="Content Placeholder 2">
            <a:extLst>
              <a:ext uri="{FF2B5EF4-FFF2-40B4-BE49-F238E27FC236}">
                <a16:creationId xmlns:a16="http://schemas.microsoft.com/office/drawing/2014/main" id="{3C3862B7-6D38-5E6A-44C8-618239AD6821}"/>
              </a:ext>
            </a:extLst>
          </p:cNvPr>
          <p:cNvSpPr>
            <a:spLocks noGrp="1"/>
          </p:cNvSpPr>
          <p:nvPr>
            <p:ph idx="1"/>
          </p:nvPr>
        </p:nvSpPr>
        <p:spPr>
          <a:xfrm>
            <a:off x="539239" y="2231326"/>
            <a:ext cx="4498626" cy="4169156"/>
          </a:xfrm>
        </p:spPr>
        <p:txBody>
          <a:bodyPr>
            <a:normAutofit fontScale="40000" lnSpcReduction="20000"/>
          </a:bodyPr>
          <a:lstStyle/>
          <a:p>
            <a:pPr>
              <a:buFont typeface="Wingdings" panose="05000000000000000000" pitchFamily="2" charset="2"/>
              <a:buChar char="ü"/>
            </a:pPr>
            <a:r>
              <a:rPr lang="en-IN" sz="4900" dirty="0"/>
              <a:t>CSS is a language used to style the visual representation of a web page. It controls the colours, fonts, layout, and overall design.</a:t>
            </a:r>
          </a:p>
          <a:p>
            <a:pPr>
              <a:buFont typeface="Wingdings" panose="05000000000000000000" pitchFamily="2" charset="2"/>
              <a:buChar char="ü"/>
            </a:pPr>
            <a:r>
              <a:rPr lang="en-IN" sz="4900" dirty="0"/>
              <a:t>One of the biggest advantage of CSS is that it separates the design of a website from its content. This means you can change the look of an entire website by editing just a few lines of CSS, without touching the HTML. This makes web development much more efficient and maintainable.</a:t>
            </a:r>
          </a:p>
          <a:p>
            <a:pPr>
              <a:buFont typeface="Wingdings" panose="05000000000000000000" pitchFamily="2" charset="2"/>
              <a:buChar char="ü"/>
            </a:pPr>
            <a:r>
              <a:rPr lang="en-IN" sz="4900" dirty="0"/>
              <a:t>CSS allows us to arrange elements on a page. We can set the size and position of images, create columns, and design.</a:t>
            </a:r>
          </a:p>
          <a:p>
            <a:endParaRPr lang="en-IN" dirty="0"/>
          </a:p>
        </p:txBody>
      </p:sp>
      <p:pic>
        <p:nvPicPr>
          <p:cNvPr id="19" name="Picture Placeholder 18">
            <a:extLst>
              <a:ext uri="{FF2B5EF4-FFF2-40B4-BE49-F238E27FC236}">
                <a16:creationId xmlns:a16="http://schemas.microsoft.com/office/drawing/2014/main" id="{80BC5B86-9CEA-D67D-7E73-6D4FB45473E4}"/>
              </a:ext>
            </a:extLst>
          </p:cNvPr>
          <p:cNvPicPr>
            <a:picLocks noGrp="1" noChangeAspect="1"/>
          </p:cNvPicPr>
          <p:nvPr>
            <p:ph type="pic" sz="quarter" idx="54"/>
          </p:nvPr>
        </p:nvPicPr>
        <p:blipFill>
          <a:blip r:embed="rId2"/>
          <a:srcRect l="23561" r="23561"/>
          <a:stretch>
            <a:fillRect/>
          </a:stretch>
        </p:blipFill>
        <p:spPr>
          <a:xfrm>
            <a:off x="5633241" y="40640"/>
            <a:ext cx="6446999" cy="6837680"/>
          </a:xfrm>
        </p:spPr>
      </p:pic>
      <p:sp>
        <p:nvSpPr>
          <p:cNvPr id="5" name="Slide Number Placeholder 4">
            <a:extLst>
              <a:ext uri="{FF2B5EF4-FFF2-40B4-BE49-F238E27FC236}">
                <a16:creationId xmlns:a16="http://schemas.microsoft.com/office/drawing/2014/main" id="{D83EA922-FB6A-34CF-996A-EC7D98BCB656}"/>
              </a:ext>
            </a:extLst>
          </p:cNvPr>
          <p:cNvSpPr>
            <a:spLocks noGrp="1"/>
          </p:cNvSpPr>
          <p:nvPr>
            <p:ph type="sldNum" sz="quarter" idx="53"/>
          </p:nvPr>
        </p:nvSpPr>
        <p:spPr/>
        <p:txBody>
          <a:bodyPr/>
          <a:lstStyle/>
          <a:p>
            <a:fld id="{47FEACEE-25B4-4A2D-B147-27296E36371D}" type="slidenum">
              <a:rPr lang="en-US" altLang="zh-CN" noProof="0" smtClean="0"/>
              <a:pPr/>
              <a:t>8</a:t>
            </a:fld>
            <a:endParaRPr lang="en-US" altLang="zh-CN" noProof="0" dirty="0"/>
          </a:p>
        </p:txBody>
      </p:sp>
      <p:sp>
        <p:nvSpPr>
          <p:cNvPr id="20" name="TextBox 19">
            <a:extLst>
              <a:ext uri="{FF2B5EF4-FFF2-40B4-BE49-F238E27FC236}">
                <a16:creationId xmlns:a16="http://schemas.microsoft.com/office/drawing/2014/main" id="{43D2FFA3-AF0A-52D7-524D-CD528CCC5F65}"/>
              </a:ext>
            </a:extLst>
          </p:cNvPr>
          <p:cNvSpPr txBox="1"/>
          <p:nvPr/>
        </p:nvSpPr>
        <p:spPr>
          <a:xfrm>
            <a:off x="1666240" y="1676400"/>
            <a:ext cx="2387600" cy="523220"/>
          </a:xfrm>
          <a:prstGeom prst="rect">
            <a:avLst/>
          </a:prstGeom>
        </p:spPr>
        <p:txBody>
          <a:bodyPr wrap="square" rtlCol="0">
            <a:spAutoFit/>
          </a:bodyPr>
          <a:lstStyle/>
          <a:p>
            <a:pPr marL="0" indent="0" algn="ctr">
              <a:lnSpc>
                <a:spcPct val="100000"/>
              </a:lnSpc>
              <a:spcBef>
                <a:spcPts val="0"/>
              </a:spcBef>
              <a:buFontTx/>
              <a:buNone/>
            </a:pPr>
            <a:r>
              <a:rPr lang="en-IN" sz="2800" b="1" dirty="0">
                <a:solidFill>
                  <a:prstClr val="white"/>
                </a:solidFill>
                <a:latin typeface="Posterama" panose="020B0504020200020000" pitchFamily="34" charset="0"/>
                <a:ea typeface="微软雅黑"/>
                <a:cs typeface="Posterama" panose="020B0504020200020000" pitchFamily="34" charset="0"/>
              </a:rPr>
              <a:t>CSS</a:t>
            </a:r>
          </a:p>
        </p:txBody>
      </p:sp>
    </p:spTree>
    <p:extLst>
      <p:ext uri="{BB962C8B-B14F-4D97-AF65-F5344CB8AC3E}">
        <p14:creationId xmlns:p14="http://schemas.microsoft.com/office/powerpoint/2010/main" val="2702611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D34D9-F3D2-4D76-8905-182BB15BE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A9F2C-BE34-CFC8-BD10-49F561B53448}"/>
              </a:ext>
            </a:extLst>
          </p:cNvPr>
          <p:cNvSpPr>
            <a:spLocks noGrp="1"/>
          </p:cNvSpPr>
          <p:nvPr>
            <p:ph type="title"/>
          </p:nvPr>
        </p:nvSpPr>
        <p:spPr>
          <a:xfrm>
            <a:off x="111760" y="-589280"/>
            <a:ext cx="5222240" cy="2103120"/>
          </a:xfrm>
        </p:spPr>
        <p:txBody>
          <a:bodyPr/>
          <a:lstStyle/>
          <a:p>
            <a:r>
              <a:rPr lang="en-IN" dirty="0"/>
              <a:t>Tools and Techniques</a:t>
            </a:r>
          </a:p>
        </p:txBody>
      </p:sp>
      <p:sp>
        <p:nvSpPr>
          <p:cNvPr id="3" name="Content Placeholder 2">
            <a:extLst>
              <a:ext uri="{FF2B5EF4-FFF2-40B4-BE49-F238E27FC236}">
                <a16:creationId xmlns:a16="http://schemas.microsoft.com/office/drawing/2014/main" id="{FC142992-376E-5F85-6B17-EC9440BC1E97}"/>
              </a:ext>
            </a:extLst>
          </p:cNvPr>
          <p:cNvSpPr>
            <a:spLocks noGrp="1"/>
          </p:cNvSpPr>
          <p:nvPr>
            <p:ph idx="1"/>
          </p:nvPr>
        </p:nvSpPr>
        <p:spPr>
          <a:xfrm>
            <a:off x="539239" y="2231326"/>
            <a:ext cx="4498626" cy="4169156"/>
          </a:xfrm>
        </p:spPr>
        <p:txBody>
          <a:bodyPr>
            <a:normAutofit lnSpcReduction="10000"/>
          </a:bodyPr>
          <a:lstStyle/>
          <a:p>
            <a:r>
              <a:rPr lang="en-IN" dirty="0"/>
              <a:t>JavaScript is a programming language used to add interactivity and dynamic behaviour to web pages. JavaScript allows a website to respond to user actions and display real-time changes. It’s the behaviour or action layer of a website. It can respond to clicks, key presses, and mouse movements. </a:t>
            </a:r>
          </a:p>
          <a:p>
            <a:r>
              <a:rPr lang="en-IN" dirty="0"/>
              <a:t>Beyond just adding small interactive elements, JavaScript is the foundation for building complex web applications, such as online games, social media, and real-time chat applications. Libraries and frameworks like React, Angular are built on JavaScript to simplify the development of these applications.</a:t>
            </a:r>
          </a:p>
        </p:txBody>
      </p:sp>
      <p:pic>
        <p:nvPicPr>
          <p:cNvPr id="19" name="Picture Placeholder 18">
            <a:extLst>
              <a:ext uri="{FF2B5EF4-FFF2-40B4-BE49-F238E27FC236}">
                <a16:creationId xmlns:a16="http://schemas.microsoft.com/office/drawing/2014/main" id="{322F5336-A73B-8F09-D665-6B9F4C0F6A07}"/>
              </a:ext>
            </a:extLst>
          </p:cNvPr>
          <p:cNvPicPr>
            <a:picLocks noGrp="1" noChangeAspect="1"/>
          </p:cNvPicPr>
          <p:nvPr>
            <p:ph type="pic" sz="quarter" idx="54"/>
          </p:nvPr>
        </p:nvPicPr>
        <p:blipFill>
          <a:blip r:embed="rId2"/>
          <a:srcRect l="23561" r="23561"/>
          <a:stretch>
            <a:fillRect/>
          </a:stretch>
        </p:blipFill>
        <p:spPr>
          <a:xfrm>
            <a:off x="5633241" y="0"/>
            <a:ext cx="6446999" cy="6858000"/>
          </a:xfrm>
        </p:spPr>
      </p:pic>
      <p:sp>
        <p:nvSpPr>
          <p:cNvPr id="5" name="Slide Number Placeholder 4">
            <a:extLst>
              <a:ext uri="{FF2B5EF4-FFF2-40B4-BE49-F238E27FC236}">
                <a16:creationId xmlns:a16="http://schemas.microsoft.com/office/drawing/2014/main" id="{65FFA623-E3EA-766E-2BEC-9619E55B8037}"/>
              </a:ext>
            </a:extLst>
          </p:cNvPr>
          <p:cNvSpPr>
            <a:spLocks noGrp="1"/>
          </p:cNvSpPr>
          <p:nvPr>
            <p:ph type="sldNum" sz="quarter" idx="53"/>
          </p:nvPr>
        </p:nvSpPr>
        <p:spPr/>
        <p:txBody>
          <a:bodyPr/>
          <a:lstStyle/>
          <a:p>
            <a:fld id="{47FEACEE-25B4-4A2D-B147-27296E36371D}" type="slidenum">
              <a:rPr lang="en-US" altLang="zh-CN" noProof="0" smtClean="0"/>
              <a:pPr/>
              <a:t>9</a:t>
            </a:fld>
            <a:endParaRPr lang="en-US" altLang="zh-CN" noProof="0" dirty="0"/>
          </a:p>
        </p:txBody>
      </p:sp>
      <p:sp>
        <p:nvSpPr>
          <p:cNvPr id="4" name="TextBox 3">
            <a:extLst>
              <a:ext uri="{FF2B5EF4-FFF2-40B4-BE49-F238E27FC236}">
                <a16:creationId xmlns:a16="http://schemas.microsoft.com/office/drawing/2014/main" id="{B7673656-0E7A-BF64-FD3F-35AD75301FC4}"/>
              </a:ext>
            </a:extLst>
          </p:cNvPr>
          <p:cNvSpPr txBox="1"/>
          <p:nvPr/>
        </p:nvSpPr>
        <p:spPr>
          <a:xfrm>
            <a:off x="1493520" y="1513840"/>
            <a:ext cx="2418080" cy="584775"/>
          </a:xfrm>
          <a:prstGeom prst="rect">
            <a:avLst/>
          </a:prstGeom>
        </p:spPr>
        <p:txBody>
          <a:bodyPr wrap="square" rtlCol="0">
            <a:spAutoFit/>
          </a:bodyPr>
          <a:lstStyle/>
          <a:p>
            <a:pPr marL="0" indent="0" algn="ctr">
              <a:lnSpc>
                <a:spcPct val="100000"/>
              </a:lnSpc>
              <a:spcBef>
                <a:spcPts val="0"/>
              </a:spcBef>
              <a:buFontTx/>
              <a:buNone/>
            </a:pPr>
            <a:r>
              <a:rPr lang="en-IN" sz="3200" b="1" dirty="0" err="1">
                <a:solidFill>
                  <a:prstClr val="white"/>
                </a:solidFill>
                <a:latin typeface="Posterama" panose="020B0504020200020000" pitchFamily="34" charset="0"/>
                <a:ea typeface="微软雅黑"/>
                <a:cs typeface="Posterama" panose="020B0504020200020000" pitchFamily="34" charset="0"/>
              </a:rPr>
              <a:t>Javascript</a:t>
            </a:r>
            <a:endParaRPr lang="en-IN" sz="3200" b="1"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887572884"/>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4" id="{FA821E7E-D625-4DCD-A30E-3216B54C8383}" vid="{DE28BE6C-8054-44B2-A92D-A1CAFC256BD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9897CAE-455D-42C9-A951-0C21BC1225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476</TotalTime>
  <Words>1191</Words>
  <Application>Microsoft Office PowerPoint</Application>
  <PresentationFormat>Widescreen</PresentationFormat>
  <Paragraphs>122</Paragraphs>
  <Slides>16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等线</vt:lpstr>
      <vt:lpstr>Abadi</vt:lpstr>
      <vt:lpstr>Arial</vt:lpstr>
      <vt:lpstr>Calibri</vt:lpstr>
      <vt:lpstr>Posterama</vt:lpstr>
      <vt:lpstr>Posterama Text SemiBold</vt:lpstr>
      <vt:lpstr>Wingdings</vt:lpstr>
      <vt:lpstr>Custom</vt:lpstr>
      <vt:lpstr>Digital Portfolio  </vt:lpstr>
      <vt:lpstr>PROJECT TITLE</vt:lpstr>
      <vt:lpstr>Agenda </vt:lpstr>
      <vt:lpstr>PROBLEM STATEMENT</vt:lpstr>
      <vt:lpstr>Project Overview</vt:lpstr>
      <vt:lpstr>Who are the end users?</vt:lpstr>
      <vt:lpstr>Tools and Techniques</vt:lpstr>
      <vt:lpstr>Tools and Technology</vt:lpstr>
      <vt:lpstr>Tools and Techniques</vt:lpstr>
      <vt:lpstr>Portfolio Design and Layout</vt:lpstr>
      <vt:lpstr>Portfolio Design and Layout</vt:lpstr>
      <vt:lpstr>FEATURES AND FUNCTIONALITY</vt:lpstr>
      <vt:lpstr>RESULTS AND SCREENSHOTS</vt:lpstr>
      <vt:lpstr>RESULTS AND SCREENSHOTS (Before CSS)</vt:lpstr>
      <vt:lpstr>RESULTS AND SCREENSHOTS (With CSS &amp; JS)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Vivek V</dc:creator>
  <cp:lastModifiedBy>Vivek V</cp:lastModifiedBy>
  <cp:revision>4</cp:revision>
  <dcterms:created xsi:type="dcterms:W3CDTF">2025-08-20T13:42:48Z</dcterms:created>
  <dcterms:modified xsi:type="dcterms:W3CDTF">2025-08-23T09:40:24Z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